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3" r:id="rId1"/>
  </p:sldMasterIdLst>
  <p:notesMasterIdLst>
    <p:notesMasterId r:id="rId90"/>
  </p:notesMasterIdLst>
  <p:handoutMasterIdLst>
    <p:handoutMasterId r:id="rId91"/>
  </p:handoutMasterIdLst>
  <p:sldIdLst>
    <p:sldId id="256" r:id="rId2"/>
    <p:sldId id="450" r:id="rId3"/>
    <p:sldId id="516" r:id="rId4"/>
    <p:sldId id="585" r:id="rId5"/>
    <p:sldId id="615" r:id="rId6"/>
    <p:sldId id="616" r:id="rId7"/>
    <p:sldId id="619" r:id="rId8"/>
    <p:sldId id="617" r:id="rId9"/>
    <p:sldId id="618" r:id="rId10"/>
    <p:sldId id="521" r:id="rId11"/>
    <p:sldId id="554" r:id="rId12"/>
    <p:sldId id="658" r:id="rId13"/>
    <p:sldId id="565" r:id="rId14"/>
    <p:sldId id="534" r:id="rId15"/>
    <p:sldId id="535" r:id="rId16"/>
    <p:sldId id="538" r:id="rId17"/>
    <p:sldId id="533" r:id="rId18"/>
    <p:sldId id="539" r:id="rId19"/>
    <p:sldId id="549" r:id="rId20"/>
    <p:sldId id="540" r:id="rId21"/>
    <p:sldId id="543" r:id="rId22"/>
    <p:sldId id="544" r:id="rId23"/>
    <p:sldId id="545" r:id="rId24"/>
    <p:sldId id="546" r:id="rId25"/>
    <p:sldId id="551" r:id="rId26"/>
    <p:sldId id="552" r:id="rId27"/>
    <p:sldId id="553" r:id="rId28"/>
    <p:sldId id="555" r:id="rId29"/>
    <p:sldId id="630" r:id="rId30"/>
    <p:sldId id="631" r:id="rId31"/>
    <p:sldId id="557" r:id="rId32"/>
    <p:sldId id="558" r:id="rId33"/>
    <p:sldId id="560" r:id="rId34"/>
    <p:sldId id="561" r:id="rId35"/>
    <p:sldId id="632" r:id="rId36"/>
    <p:sldId id="620" r:id="rId37"/>
    <p:sldId id="633" r:id="rId38"/>
    <p:sldId id="563" r:id="rId39"/>
    <p:sldId id="564" r:id="rId40"/>
    <p:sldId id="587" r:id="rId41"/>
    <p:sldId id="531" r:id="rId42"/>
    <p:sldId id="568" r:id="rId43"/>
    <p:sldId id="588" r:id="rId44"/>
    <p:sldId id="569" r:id="rId45"/>
    <p:sldId id="589" r:id="rId46"/>
    <p:sldId id="573" r:id="rId47"/>
    <p:sldId id="570" r:id="rId48"/>
    <p:sldId id="571" r:id="rId49"/>
    <p:sldId id="574" r:id="rId50"/>
    <p:sldId id="575" r:id="rId51"/>
    <p:sldId id="581" r:id="rId52"/>
    <p:sldId id="579" r:id="rId53"/>
    <p:sldId id="590" r:id="rId54"/>
    <p:sldId id="591" r:id="rId55"/>
    <p:sldId id="583" r:id="rId56"/>
    <p:sldId id="584" r:id="rId57"/>
    <p:sldId id="593" r:id="rId58"/>
    <p:sldId id="594" r:id="rId59"/>
    <p:sldId id="595" r:id="rId60"/>
    <p:sldId id="596" r:id="rId61"/>
    <p:sldId id="598" r:id="rId62"/>
    <p:sldId id="657" r:id="rId63"/>
    <p:sldId id="599" r:id="rId64"/>
    <p:sldId id="600" r:id="rId65"/>
    <p:sldId id="601" r:id="rId66"/>
    <p:sldId id="602" r:id="rId67"/>
    <p:sldId id="603" r:id="rId68"/>
    <p:sldId id="605" r:id="rId69"/>
    <p:sldId id="607" r:id="rId70"/>
    <p:sldId id="642" r:id="rId71"/>
    <p:sldId id="649" r:id="rId72"/>
    <p:sldId id="650" r:id="rId73"/>
    <p:sldId id="647" r:id="rId74"/>
    <p:sldId id="651" r:id="rId75"/>
    <p:sldId id="645" r:id="rId76"/>
    <p:sldId id="652" r:id="rId77"/>
    <p:sldId id="643" r:id="rId78"/>
    <p:sldId id="646" r:id="rId79"/>
    <p:sldId id="641" r:id="rId80"/>
    <p:sldId id="656" r:id="rId81"/>
    <p:sldId id="653" r:id="rId82"/>
    <p:sldId id="654" r:id="rId83"/>
    <p:sldId id="640" r:id="rId84"/>
    <p:sldId id="611" r:id="rId85"/>
    <p:sldId id="612" r:id="rId86"/>
    <p:sldId id="613" r:id="rId87"/>
    <p:sldId id="621" r:id="rId88"/>
    <p:sldId id="474" r:id="rId89"/>
  </p:sldIdLst>
  <p:sldSz cx="9144000" cy="6858000" type="screen4x3"/>
  <p:notesSz cx="10234613" cy="7099300"/>
  <p:defaultTextStyle>
    <a:defPPr>
      <a:defRPr lang="de-DE"/>
    </a:defPPr>
    <a:lvl1pPr algn="l"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p:defaultTextStyle>
  <p:modifyVerifier cryptProviderType="rsaAES" cryptAlgorithmClass="hash" cryptAlgorithmType="typeAny" cryptAlgorithmSid="14" spinCount="100000" saltData="096QcSHeyNn6BQIaBcRx3Q==" hashData="9NrsS0W60cORUFF21LARNHJvW0pkiPZb1cfwhVLisbOL7KtlEcSaDv4KdobzR05JzHAYUS/kxUbPIJqflLSXp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0037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40"/>
    <p:restoredTop sz="89348" autoAdjust="0"/>
  </p:normalViewPr>
  <p:slideViewPr>
    <p:cSldViewPr>
      <p:cViewPr varScale="1">
        <p:scale>
          <a:sx n="116" d="100"/>
          <a:sy n="116" d="100"/>
        </p:scale>
        <p:origin x="236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1" y="0"/>
            <a:ext cx="4435304" cy="3545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Arial" charset="0"/>
                <a:cs typeface="+mn-cs"/>
              </a:defRPr>
            </a:lvl1pPr>
          </a:lstStyle>
          <a:p>
            <a:pPr>
              <a:defRPr/>
            </a:pPr>
            <a:endParaRPr lang="de-DE"/>
          </a:p>
        </p:txBody>
      </p:sp>
      <p:sp>
        <p:nvSpPr>
          <p:cNvPr id="48131" name="Rectangle 3"/>
          <p:cNvSpPr>
            <a:spLocks noGrp="1" noChangeArrowheads="1"/>
          </p:cNvSpPr>
          <p:nvPr>
            <p:ph type="dt" sz="quarter" idx="1"/>
          </p:nvPr>
        </p:nvSpPr>
        <p:spPr bwMode="auto">
          <a:xfrm>
            <a:off x="5797022" y="0"/>
            <a:ext cx="4435304" cy="3545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Arial" charset="0"/>
                <a:cs typeface="+mn-cs"/>
              </a:defRPr>
            </a:lvl1pPr>
          </a:lstStyle>
          <a:p>
            <a:pPr>
              <a:defRPr/>
            </a:pPr>
            <a:endParaRPr lang="de-DE"/>
          </a:p>
        </p:txBody>
      </p:sp>
      <p:sp>
        <p:nvSpPr>
          <p:cNvPr id="48132" name="Rectangle 4"/>
          <p:cNvSpPr>
            <a:spLocks noGrp="1" noChangeArrowheads="1"/>
          </p:cNvSpPr>
          <p:nvPr>
            <p:ph type="ftr" sz="quarter" idx="2"/>
          </p:nvPr>
        </p:nvSpPr>
        <p:spPr bwMode="auto">
          <a:xfrm>
            <a:off x="1" y="6743619"/>
            <a:ext cx="4435304" cy="3545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Arial" charset="0"/>
                <a:cs typeface="+mn-cs"/>
              </a:defRPr>
            </a:lvl1pPr>
          </a:lstStyle>
          <a:p>
            <a:pPr>
              <a:defRPr/>
            </a:pPr>
            <a:endParaRPr lang="de-DE"/>
          </a:p>
        </p:txBody>
      </p:sp>
      <p:sp>
        <p:nvSpPr>
          <p:cNvPr id="48133" name="Rectangle 5"/>
          <p:cNvSpPr>
            <a:spLocks noGrp="1" noChangeArrowheads="1"/>
          </p:cNvSpPr>
          <p:nvPr>
            <p:ph type="sldNum" sz="quarter" idx="3"/>
          </p:nvPr>
        </p:nvSpPr>
        <p:spPr bwMode="auto">
          <a:xfrm>
            <a:off x="5797022" y="6743619"/>
            <a:ext cx="4435304" cy="3545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Arial" charset="0"/>
                <a:cs typeface="+mn-cs"/>
              </a:defRPr>
            </a:lvl1pPr>
          </a:lstStyle>
          <a:p>
            <a:pPr>
              <a:defRPr/>
            </a:pPr>
            <a:fld id="{43ECACA4-B92C-B44A-8667-6F09808BD859}" type="slidenum">
              <a:rPr lang="de-DE"/>
              <a:pPr>
                <a:defRPr/>
              </a:pPr>
              <a:t>‹Nr.›</a:t>
            </a:fld>
            <a:endParaRPr lang="de-DE"/>
          </a:p>
        </p:txBody>
      </p:sp>
    </p:spTree>
    <p:extLst>
      <p:ext uri="{BB962C8B-B14F-4D97-AF65-F5344CB8AC3E}">
        <p14:creationId xmlns:p14="http://schemas.microsoft.com/office/powerpoint/2010/main" val="1271375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0"/>
            <a:ext cx="4435304" cy="354580"/>
          </a:xfrm>
          <a:prstGeom prst="rect">
            <a:avLst/>
          </a:prstGeom>
        </p:spPr>
        <p:txBody>
          <a:bodyPr vert="horz" lIns="91440" tIns="45720" rIns="91440" bIns="45720" rtlCol="0"/>
          <a:lstStyle>
            <a:lvl1pPr algn="l">
              <a:defRPr sz="1200" smtClean="0">
                <a:cs typeface="+mn-cs"/>
              </a:defRPr>
            </a:lvl1pPr>
          </a:lstStyle>
          <a:p>
            <a:pPr>
              <a:defRPr/>
            </a:pPr>
            <a:endParaRPr lang="en-GB"/>
          </a:p>
        </p:txBody>
      </p:sp>
      <p:sp>
        <p:nvSpPr>
          <p:cNvPr id="3" name="Datumsplatzhalter 2"/>
          <p:cNvSpPr>
            <a:spLocks noGrp="1"/>
          </p:cNvSpPr>
          <p:nvPr>
            <p:ph type="dt" idx="1"/>
          </p:nvPr>
        </p:nvSpPr>
        <p:spPr>
          <a:xfrm>
            <a:off x="5797022" y="0"/>
            <a:ext cx="4435304" cy="354580"/>
          </a:xfrm>
          <a:prstGeom prst="rect">
            <a:avLst/>
          </a:prstGeom>
        </p:spPr>
        <p:txBody>
          <a:bodyPr vert="horz" lIns="91440" tIns="45720" rIns="91440" bIns="45720" rtlCol="0"/>
          <a:lstStyle>
            <a:lvl1pPr algn="r">
              <a:defRPr sz="1200" smtClean="0">
                <a:cs typeface="+mn-cs"/>
              </a:defRPr>
            </a:lvl1pPr>
          </a:lstStyle>
          <a:p>
            <a:pPr>
              <a:defRPr/>
            </a:pPr>
            <a:fld id="{FB86C0FD-1A65-FD4B-877B-52ECB0A5A201}" type="datetimeFigureOut">
              <a:rPr lang="de-DE"/>
              <a:pPr>
                <a:defRPr/>
              </a:pPr>
              <a:t>23.04.21</a:t>
            </a:fld>
            <a:endParaRPr lang="en-GB"/>
          </a:p>
        </p:txBody>
      </p:sp>
      <p:sp>
        <p:nvSpPr>
          <p:cNvPr id="4" name="Folienbildplatzhalter 3"/>
          <p:cNvSpPr>
            <a:spLocks noGrp="1" noRot="1" noChangeAspect="1"/>
          </p:cNvSpPr>
          <p:nvPr>
            <p:ph type="sldImg" idx="2"/>
          </p:nvPr>
        </p:nvSpPr>
        <p:spPr>
          <a:xfrm>
            <a:off x="3343275" y="533400"/>
            <a:ext cx="3548063" cy="266065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izenplatzhalter 4"/>
          <p:cNvSpPr>
            <a:spLocks noGrp="1"/>
          </p:cNvSpPr>
          <p:nvPr>
            <p:ph type="body" sz="quarter" idx="3"/>
          </p:nvPr>
        </p:nvSpPr>
        <p:spPr>
          <a:xfrm>
            <a:off x="1023005" y="3371809"/>
            <a:ext cx="8188606" cy="3194520"/>
          </a:xfrm>
          <a:prstGeom prst="rect">
            <a:avLst/>
          </a:prstGeom>
        </p:spPr>
        <p:txBody>
          <a:bodyPr vert="horz" lIns="91440" tIns="45720" rIns="91440" bIns="45720" rtlCol="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6" name="Fußzeilenplatzhalter 5"/>
          <p:cNvSpPr>
            <a:spLocks noGrp="1"/>
          </p:cNvSpPr>
          <p:nvPr>
            <p:ph type="ftr" sz="quarter" idx="4"/>
          </p:nvPr>
        </p:nvSpPr>
        <p:spPr>
          <a:xfrm>
            <a:off x="1" y="6743619"/>
            <a:ext cx="4435304" cy="354580"/>
          </a:xfrm>
          <a:prstGeom prst="rect">
            <a:avLst/>
          </a:prstGeom>
        </p:spPr>
        <p:txBody>
          <a:bodyPr vert="horz" lIns="91440" tIns="45720" rIns="91440" bIns="45720" rtlCol="0" anchor="b"/>
          <a:lstStyle>
            <a:lvl1pPr algn="l">
              <a:defRPr sz="1200" smtClean="0">
                <a:cs typeface="+mn-cs"/>
              </a:defRPr>
            </a:lvl1pPr>
          </a:lstStyle>
          <a:p>
            <a:pPr>
              <a:defRPr/>
            </a:pPr>
            <a:endParaRPr lang="en-GB"/>
          </a:p>
        </p:txBody>
      </p:sp>
      <p:sp>
        <p:nvSpPr>
          <p:cNvPr id="7" name="Foliennummernplatzhalter 6"/>
          <p:cNvSpPr>
            <a:spLocks noGrp="1"/>
          </p:cNvSpPr>
          <p:nvPr>
            <p:ph type="sldNum" sz="quarter" idx="5"/>
          </p:nvPr>
        </p:nvSpPr>
        <p:spPr>
          <a:xfrm>
            <a:off x="5797022" y="6743619"/>
            <a:ext cx="4435304" cy="354580"/>
          </a:xfrm>
          <a:prstGeom prst="rect">
            <a:avLst/>
          </a:prstGeom>
        </p:spPr>
        <p:txBody>
          <a:bodyPr vert="horz" lIns="91440" tIns="45720" rIns="91440" bIns="45720" rtlCol="0" anchor="b"/>
          <a:lstStyle>
            <a:lvl1pPr algn="r">
              <a:defRPr sz="1200" smtClean="0">
                <a:cs typeface="+mn-cs"/>
              </a:defRPr>
            </a:lvl1pPr>
          </a:lstStyle>
          <a:p>
            <a:pPr>
              <a:defRPr/>
            </a:pPr>
            <a:fld id="{8F24492E-710E-BD48-976F-DF313D76A6D7}" type="slidenum">
              <a:rPr lang="en-GB"/>
              <a:pPr>
                <a:defRPr/>
              </a:pPr>
              <a:t>‹Nr.›</a:t>
            </a:fld>
            <a:endParaRPr lang="en-GB"/>
          </a:p>
        </p:txBody>
      </p:sp>
    </p:spTree>
    <p:extLst>
      <p:ext uri="{BB962C8B-B14F-4D97-AF65-F5344CB8AC3E}">
        <p14:creationId xmlns:p14="http://schemas.microsoft.com/office/powerpoint/2010/main" val="4010221038"/>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1</a:t>
            </a:fld>
            <a:endParaRPr lang="en-GB"/>
          </a:p>
        </p:txBody>
      </p:sp>
    </p:spTree>
    <p:extLst>
      <p:ext uri="{BB962C8B-B14F-4D97-AF65-F5344CB8AC3E}">
        <p14:creationId xmlns:p14="http://schemas.microsoft.com/office/powerpoint/2010/main" val="1831164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10</a:t>
            </a:fld>
            <a:endParaRPr lang="en-GB"/>
          </a:p>
        </p:txBody>
      </p:sp>
    </p:spTree>
    <p:extLst>
      <p:ext uri="{BB962C8B-B14F-4D97-AF65-F5344CB8AC3E}">
        <p14:creationId xmlns:p14="http://schemas.microsoft.com/office/powerpoint/2010/main" val="674788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11</a:t>
            </a:fld>
            <a:endParaRPr lang="en-GB"/>
          </a:p>
        </p:txBody>
      </p:sp>
    </p:spTree>
    <p:extLst>
      <p:ext uri="{BB962C8B-B14F-4D97-AF65-F5344CB8AC3E}">
        <p14:creationId xmlns:p14="http://schemas.microsoft.com/office/powerpoint/2010/main" val="2070525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12</a:t>
            </a:fld>
            <a:endParaRPr lang="en-GB"/>
          </a:p>
        </p:txBody>
      </p:sp>
    </p:spTree>
    <p:extLst>
      <p:ext uri="{BB962C8B-B14F-4D97-AF65-F5344CB8AC3E}">
        <p14:creationId xmlns:p14="http://schemas.microsoft.com/office/powerpoint/2010/main" val="656925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13</a:t>
            </a:fld>
            <a:endParaRPr lang="en-GB"/>
          </a:p>
        </p:txBody>
      </p:sp>
    </p:spTree>
    <p:extLst>
      <p:ext uri="{BB962C8B-B14F-4D97-AF65-F5344CB8AC3E}">
        <p14:creationId xmlns:p14="http://schemas.microsoft.com/office/powerpoint/2010/main" val="2084196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14</a:t>
            </a:fld>
            <a:endParaRPr lang="en-GB"/>
          </a:p>
        </p:txBody>
      </p:sp>
    </p:spTree>
    <p:extLst>
      <p:ext uri="{BB962C8B-B14F-4D97-AF65-F5344CB8AC3E}">
        <p14:creationId xmlns:p14="http://schemas.microsoft.com/office/powerpoint/2010/main" val="385636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15</a:t>
            </a:fld>
            <a:endParaRPr lang="en-GB"/>
          </a:p>
        </p:txBody>
      </p:sp>
    </p:spTree>
    <p:extLst>
      <p:ext uri="{BB962C8B-B14F-4D97-AF65-F5344CB8AC3E}">
        <p14:creationId xmlns:p14="http://schemas.microsoft.com/office/powerpoint/2010/main" val="3376170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16</a:t>
            </a:fld>
            <a:endParaRPr lang="en-GB"/>
          </a:p>
        </p:txBody>
      </p:sp>
    </p:spTree>
    <p:extLst>
      <p:ext uri="{BB962C8B-B14F-4D97-AF65-F5344CB8AC3E}">
        <p14:creationId xmlns:p14="http://schemas.microsoft.com/office/powerpoint/2010/main" val="2001353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17</a:t>
            </a:fld>
            <a:endParaRPr lang="en-GB"/>
          </a:p>
        </p:txBody>
      </p:sp>
    </p:spTree>
    <p:extLst>
      <p:ext uri="{BB962C8B-B14F-4D97-AF65-F5344CB8AC3E}">
        <p14:creationId xmlns:p14="http://schemas.microsoft.com/office/powerpoint/2010/main" val="4148892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18</a:t>
            </a:fld>
            <a:endParaRPr lang="en-GB"/>
          </a:p>
        </p:txBody>
      </p:sp>
    </p:spTree>
    <p:extLst>
      <p:ext uri="{BB962C8B-B14F-4D97-AF65-F5344CB8AC3E}">
        <p14:creationId xmlns:p14="http://schemas.microsoft.com/office/powerpoint/2010/main" val="3680884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19</a:t>
            </a:fld>
            <a:endParaRPr lang="en-GB"/>
          </a:p>
        </p:txBody>
      </p:sp>
    </p:spTree>
    <p:extLst>
      <p:ext uri="{BB962C8B-B14F-4D97-AF65-F5344CB8AC3E}">
        <p14:creationId xmlns:p14="http://schemas.microsoft.com/office/powerpoint/2010/main" val="272747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2</a:t>
            </a:fld>
            <a:endParaRPr lang="en-GB"/>
          </a:p>
        </p:txBody>
      </p:sp>
    </p:spTree>
    <p:extLst>
      <p:ext uri="{BB962C8B-B14F-4D97-AF65-F5344CB8AC3E}">
        <p14:creationId xmlns:p14="http://schemas.microsoft.com/office/powerpoint/2010/main" val="936667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20</a:t>
            </a:fld>
            <a:endParaRPr lang="en-GB"/>
          </a:p>
        </p:txBody>
      </p:sp>
    </p:spTree>
    <p:extLst>
      <p:ext uri="{BB962C8B-B14F-4D97-AF65-F5344CB8AC3E}">
        <p14:creationId xmlns:p14="http://schemas.microsoft.com/office/powerpoint/2010/main" val="1454720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21</a:t>
            </a:fld>
            <a:endParaRPr lang="en-GB"/>
          </a:p>
        </p:txBody>
      </p:sp>
    </p:spTree>
    <p:extLst>
      <p:ext uri="{BB962C8B-B14F-4D97-AF65-F5344CB8AC3E}">
        <p14:creationId xmlns:p14="http://schemas.microsoft.com/office/powerpoint/2010/main" val="2137271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22</a:t>
            </a:fld>
            <a:endParaRPr lang="en-GB"/>
          </a:p>
        </p:txBody>
      </p:sp>
    </p:spTree>
    <p:extLst>
      <p:ext uri="{BB962C8B-B14F-4D97-AF65-F5344CB8AC3E}">
        <p14:creationId xmlns:p14="http://schemas.microsoft.com/office/powerpoint/2010/main" val="1109274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23</a:t>
            </a:fld>
            <a:endParaRPr lang="en-GB"/>
          </a:p>
        </p:txBody>
      </p:sp>
    </p:spTree>
    <p:extLst>
      <p:ext uri="{BB962C8B-B14F-4D97-AF65-F5344CB8AC3E}">
        <p14:creationId xmlns:p14="http://schemas.microsoft.com/office/powerpoint/2010/main" val="2687926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24</a:t>
            </a:fld>
            <a:endParaRPr lang="en-GB"/>
          </a:p>
        </p:txBody>
      </p:sp>
    </p:spTree>
    <p:extLst>
      <p:ext uri="{BB962C8B-B14F-4D97-AF65-F5344CB8AC3E}">
        <p14:creationId xmlns:p14="http://schemas.microsoft.com/office/powerpoint/2010/main" val="1140372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25</a:t>
            </a:fld>
            <a:endParaRPr lang="en-GB"/>
          </a:p>
        </p:txBody>
      </p:sp>
    </p:spTree>
    <p:extLst>
      <p:ext uri="{BB962C8B-B14F-4D97-AF65-F5344CB8AC3E}">
        <p14:creationId xmlns:p14="http://schemas.microsoft.com/office/powerpoint/2010/main" val="3441580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26</a:t>
            </a:fld>
            <a:endParaRPr lang="en-GB"/>
          </a:p>
        </p:txBody>
      </p:sp>
    </p:spTree>
    <p:extLst>
      <p:ext uri="{BB962C8B-B14F-4D97-AF65-F5344CB8AC3E}">
        <p14:creationId xmlns:p14="http://schemas.microsoft.com/office/powerpoint/2010/main" val="1339358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27</a:t>
            </a:fld>
            <a:endParaRPr lang="en-GB"/>
          </a:p>
        </p:txBody>
      </p:sp>
    </p:spTree>
    <p:extLst>
      <p:ext uri="{BB962C8B-B14F-4D97-AF65-F5344CB8AC3E}">
        <p14:creationId xmlns:p14="http://schemas.microsoft.com/office/powerpoint/2010/main" val="2203455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28</a:t>
            </a:fld>
            <a:endParaRPr lang="en-GB"/>
          </a:p>
        </p:txBody>
      </p:sp>
    </p:spTree>
    <p:extLst>
      <p:ext uri="{BB962C8B-B14F-4D97-AF65-F5344CB8AC3E}">
        <p14:creationId xmlns:p14="http://schemas.microsoft.com/office/powerpoint/2010/main" val="18012729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29</a:t>
            </a:fld>
            <a:endParaRPr lang="en-GB"/>
          </a:p>
        </p:txBody>
      </p:sp>
    </p:spTree>
    <p:extLst>
      <p:ext uri="{BB962C8B-B14F-4D97-AF65-F5344CB8AC3E}">
        <p14:creationId xmlns:p14="http://schemas.microsoft.com/office/powerpoint/2010/main" val="2670199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3</a:t>
            </a:fld>
            <a:endParaRPr lang="en-GB"/>
          </a:p>
        </p:txBody>
      </p:sp>
    </p:spTree>
    <p:extLst>
      <p:ext uri="{BB962C8B-B14F-4D97-AF65-F5344CB8AC3E}">
        <p14:creationId xmlns:p14="http://schemas.microsoft.com/office/powerpoint/2010/main" val="3127826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30</a:t>
            </a:fld>
            <a:endParaRPr lang="en-GB"/>
          </a:p>
        </p:txBody>
      </p:sp>
    </p:spTree>
    <p:extLst>
      <p:ext uri="{BB962C8B-B14F-4D97-AF65-F5344CB8AC3E}">
        <p14:creationId xmlns:p14="http://schemas.microsoft.com/office/powerpoint/2010/main" val="7103535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31</a:t>
            </a:fld>
            <a:endParaRPr lang="en-GB"/>
          </a:p>
        </p:txBody>
      </p:sp>
    </p:spTree>
    <p:extLst>
      <p:ext uri="{BB962C8B-B14F-4D97-AF65-F5344CB8AC3E}">
        <p14:creationId xmlns:p14="http://schemas.microsoft.com/office/powerpoint/2010/main" val="2228633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32</a:t>
            </a:fld>
            <a:endParaRPr lang="en-GB"/>
          </a:p>
        </p:txBody>
      </p:sp>
    </p:spTree>
    <p:extLst>
      <p:ext uri="{BB962C8B-B14F-4D97-AF65-F5344CB8AC3E}">
        <p14:creationId xmlns:p14="http://schemas.microsoft.com/office/powerpoint/2010/main" val="17963551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33</a:t>
            </a:fld>
            <a:endParaRPr lang="en-GB"/>
          </a:p>
        </p:txBody>
      </p:sp>
    </p:spTree>
    <p:extLst>
      <p:ext uri="{BB962C8B-B14F-4D97-AF65-F5344CB8AC3E}">
        <p14:creationId xmlns:p14="http://schemas.microsoft.com/office/powerpoint/2010/main" val="318677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34</a:t>
            </a:fld>
            <a:endParaRPr lang="en-GB"/>
          </a:p>
        </p:txBody>
      </p:sp>
    </p:spTree>
    <p:extLst>
      <p:ext uri="{BB962C8B-B14F-4D97-AF65-F5344CB8AC3E}">
        <p14:creationId xmlns:p14="http://schemas.microsoft.com/office/powerpoint/2010/main" val="3935279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35</a:t>
            </a:fld>
            <a:endParaRPr lang="en-GB"/>
          </a:p>
        </p:txBody>
      </p:sp>
    </p:spTree>
    <p:extLst>
      <p:ext uri="{BB962C8B-B14F-4D97-AF65-F5344CB8AC3E}">
        <p14:creationId xmlns:p14="http://schemas.microsoft.com/office/powerpoint/2010/main" val="31464169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36</a:t>
            </a:fld>
            <a:endParaRPr lang="en-GB"/>
          </a:p>
        </p:txBody>
      </p:sp>
    </p:spTree>
    <p:extLst>
      <p:ext uri="{BB962C8B-B14F-4D97-AF65-F5344CB8AC3E}">
        <p14:creationId xmlns:p14="http://schemas.microsoft.com/office/powerpoint/2010/main" val="16264717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37</a:t>
            </a:fld>
            <a:endParaRPr lang="en-GB"/>
          </a:p>
        </p:txBody>
      </p:sp>
    </p:spTree>
    <p:extLst>
      <p:ext uri="{BB962C8B-B14F-4D97-AF65-F5344CB8AC3E}">
        <p14:creationId xmlns:p14="http://schemas.microsoft.com/office/powerpoint/2010/main" val="37146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38</a:t>
            </a:fld>
            <a:endParaRPr lang="en-GB"/>
          </a:p>
        </p:txBody>
      </p:sp>
    </p:spTree>
    <p:extLst>
      <p:ext uri="{BB962C8B-B14F-4D97-AF65-F5344CB8AC3E}">
        <p14:creationId xmlns:p14="http://schemas.microsoft.com/office/powerpoint/2010/main" val="785124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39</a:t>
            </a:fld>
            <a:endParaRPr lang="en-GB"/>
          </a:p>
        </p:txBody>
      </p:sp>
    </p:spTree>
    <p:extLst>
      <p:ext uri="{BB962C8B-B14F-4D97-AF65-F5344CB8AC3E}">
        <p14:creationId xmlns:p14="http://schemas.microsoft.com/office/powerpoint/2010/main" val="4036261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4</a:t>
            </a:fld>
            <a:endParaRPr lang="en-GB"/>
          </a:p>
        </p:txBody>
      </p:sp>
    </p:spTree>
    <p:extLst>
      <p:ext uri="{BB962C8B-B14F-4D97-AF65-F5344CB8AC3E}">
        <p14:creationId xmlns:p14="http://schemas.microsoft.com/office/powerpoint/2010/main" val="33547677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40</a:t>
            </a:fld>
            <a:endParaRPr lang="en-GB"/>
          </a:p>
        </p:txBody>
      </p:sp>
    </p:spTree>
    <p:extLst>
      <p:ext uri="{BB962C8B-B14F-4D97-AF65-F5344CB8AC3E}">
        <p14:creationId xmlns:p14="http://schemas.microsoft.com/office/powerpoint/2010/main" val="3059427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41</a:t>
            </a:fld>
            <a:endParaRPr lang="en-GB"/>
          </a:p>
        </p:txBody>
      </p:sp>
    </p:spTree>
    <p:extLst>
      <p:ext uri="{BB962C8B-B14F-4D97-AF65-F5344CB8AC3E}">
        <p14:creationId xmlns:p14="http://schemas.microsoft.com/office/powerpoint/2010/main" val="7292936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42</a:t>
            </a:fld>
            <a:endParaRPr lang="en-GB"/>
          </a:p>
        </p:txBody>
      </p:sp>
    </p:spTree>
    <p:extLst>
      <p:ext uri="{BB962C8B-B14F-4D97-AF65-F5344CB8AC3E}">
        <p14:creationId xmlns:p14="http://schemas.microsoft.com/office/powerpoint/2010/main" val="15089217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43</a:t>
            </a:fld>
            <a:endParaRPr lang="en-GB"/>
          </a:p>
        </p:txBody>
      </p:sp>
    </p:spTree>
    <p:extLst>
      <p:ext uri="{BB962C8B-B14F-4D97-AF65-F5344CB8AC3E}">
        <p14:creationId xmlns:p14="http://schemas.microsoft.com/office/powerpoint/2010/main" val="29517597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44</a:t>
            </a:fld>
            <a:endParaRPr lang="en-GB"/>
          </a:p>
        </p:txBody>
      </p:sp>
    </p:spTree>
    <p:extLst>
      <p:ext uri="{BB962C8B-B14F-4D97-AF65-F5344CB8AC3E}">
        <p14:creationId xmlns:p14="http://schemas.microsoft.com/office/powerpoint/2010/main" val="39690647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45</a:t>
            </a:fld>
            <a:endParaRPr lang="en-GB"/>
          </a:p>
        </p:txBody>
      </p:sp>
    </p:spTree>
    <p:extLst>
      <p:ext uri="{BB962C8B-B14F-4D97-AF65-F5344CB8AC3E}">
        <p14:creationId xmlns:p14="http://schemas.microsoft.com/office/powerpoint/2010/main" val="4777917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46</a:t>
            </a:fld>
            <a:endParaRPr lang="en-GB"/>
          </a:p>
        </p:txBody>
      </p:sp>
    </p:spTree>
    <p:extLst>
      <p:ext uri="{BB962C8B-B14F-4D97-AF65-F5344CB8AC3E}">
        <p14:creationId xmlns:p14="http://schemas.microsoft.com/office/powerpoint/2010/main" val="9050631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47</a:t>
            </a:fld>
            <a:endParaRPr lang="en-GB"/>
          </a:p>
        </p:txBody>
      </p:sp>
    </p:spTree>
    <p:extLst>
      <p:ext uri="{BB962C8B-B14F-4D97-AF65-F5344CB8AC3E}">
        <p14:creationId xmlns:p14="http://schemas.microsoft.com/office/powerpoint/2010/main" val="35505166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48</a:t>
            </a:fld>
            <a:endParaRPr lang="en-GB"/>
          </a:p>
        </p:txBody>
      </p:sp>
    </p:spTree>
    <p:extLst>
      <p:ext uri="{BB962C8B-B14F-4D97-AF65-F5344CB8AC3E}">
        <p14:creationId xmlns:p14="http://schemas.microsoft.com/office/powerpoint/2010/main" val="24541282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49</a:t>
            </a:fld>
            <a:endParaRPr lang="en-GB"/>
          </a:p>
        </p:txBody>
      </p:sp>
    </p:spTree>
    <p:extLst>
      <p:ext uri="{BB962C8B-B14F-4D97-AF65-F5344CB8AC3E}">
        <p14:creationId xmlns:p14="http://schemas.microsoft.com/office/powerpoint/2010/main" val="89921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5</a:t>
            </a:fld>
            <a:endParaRPr lang="en-GB"/>
          </a:p>
        </p:txBody>
      </p:sp>
    </p:spTree>
    <p:extLst>
      <p:ext uri="{BB962C8B-B14F-4D97-AF65-F5344CB8AC3E}">
        <p14:creationId xmlns:p14="http://schemas.microsoft.com/office/powerpoint/2010/main" val="36964488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50</a:t>
            </a:fld>
            <a:endParaRPr lang="en-GB"/>
          </a:p>
        </p:txBody>
      </p:sp>
    </p:spTree>
    <p:extLst>
      <p:ext uri="{BB962C8B-B14F-4D97-AF65-F5344CB8AC3E}">
        <p14:creationId xmlns:p14="http://schemas.microsoft.com/office/powerpoint/2010/main" val="8234031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51</a:t>
            </a:fld>
            <a:endParaRPr lang="en-GB"/>
          </a:p>
        </p:txBody>
      </p:sp>
    </p:spTree>
    <p:extLst>
      <p:ext uri="{BB962C8B-B14F-4D97-AF65-F5344CB8AC3E}">
        <p14:creationId xmlns:p14="http://schemas.microsoft.com/office/powerpoint/2010/main" val="42082620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52</a:t>
            </a:fld>
            <a:endParaRPr lang="en-GB"/>
          </a:p>
        </p:txBody>
      </p:sp>
    </p:spTree>
    <p:extLst>
      <p:ext uri="{BB962C8B-B14F-4D97-AF65-F5344CB8AC3E}">
        <p14:creationId xmlns:p14="http://schemas.microsoft.com/office/powerpoint/2010/main" val="18437982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53</a:t>
            </a:fld>
            <a:endParaRPr lang="en-GB"/>
          </a:p>
        </p:txBody>
      </p:sp>
    </p:spTree>
    <p:extLst>
      <p:ext uri="{BB962C8B-B14F-4D97-AF65-F5344CB8AC3E}">
        <p14:creationId xmlns:p14="http://schemas.microsoft.com/office/powerpoint/2010/main" val="27784380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54</a:t>
            </a:fld>
            <a:endParaRPr lang="en-GB"/>
          </a:p>
        </p:txBody>
      </p:sp>
    </p:spTree>
    <p:extLst>
      <p:ext uri="{BB962C8B-B14F-4D97-AF65-F5344CB8AC3E}">
        <p14:creationId xmlns:p14="http://schemas.microsoft.com/office/powerpoint/2010/main" val="38855964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55</a:t>
            </a:fld>
            <a:endParaRPr lang="en-GB"/>
          </a:p>
        </p:txBody>
      </p:sp>
    </p:spTree>
    <p:extLst>
      <p:ext uri="{BB962C8B-B14F-4D97-AF65-F5344CB8AC3E}">
        <p14:creationId xmlns:p14="http://schemas.microsoft.com/office/powerpoint/2010/main" val="39419413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56</a:t>
            </a:fld>
            <a:endParaRPr lang="en-GB"/>
          </a:p>
        </p:txBody>
      </p:sp>
    </p:spTree>
    <p:extLst>
      <p:ext uri="{BB962C8B-B14F-4D97-AF65-F5344CB8AC3E}">
        <p14:creationId xmlns:p14="http://schemas.microsoft.com/office/powerpoint/2010/main" val="10215152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57</a:t>
            </a:fld>
            <a:endParaRPr lang="en-GB"/>
          </a:p>
        </p:txBody>
      </p:sp>
    </p:spTree>
    <p:extLst>
      <p:ext uri="{BB962C8B-B14F-4D97-AF65-F5344CB8AC3E}">
        <p14:creationId xmlns:p14="http://schemas.microsoft.com/office/powerpoint/2010/main" val="20451799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58</a:t>
            </a:fld>
            <a:endParaRPr lang="en-GB"/>
          </a:p>
        </p:txBody>
      </p:sp>
    </p:spTree>
    <p:extLst>
      <p:ext uri="{BB962C8B-B14F-4D97-AF65-F5344CB8AC3E}">
        <p14:creationId xmlns:p14="http://schemas.microsoft.com/office/powerpoint/2010/main" val="4682924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59</a:t>
            </a:fld>
            <a:endParaRPr lang="en-GB"/>
          </a:p>
        </p:txBody>
      </p:sp>
    </p:spTree>
    <p:extLst>
      <p:ext uri="{BB962C8B-B14F-4D97-AF65-F5344CB8AC3E}">
        <p14:creationId xmlns:p14="http://schemas.microsoft.com/office/powerpoint/2010/main" val="1350510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6</a:t>
            </a:fld>
            <a:endParaRPr lang="en-GB"/>
          </a:p>
        </p:txBody>
      </p:sp>
    </p:spTree>
    <p:extLst>
      <p:ext uri="{BB962C8B-B14F-4D97-AF65-F5344CB8AC3E}">
        <p14:creationId xmlns:p14="http://schemas.microsoft.com/office/powerpoint/2010/main" val="30836091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60</a:t>
            </a:fld>
            <a:endParaRPr lang="en-GB"/>
          </a:p>
        </p:txBody>
      </p:sp>
    </p:spTree>
    <p:extLst>
      <p:ext uri="{BB962C8B-B14F-4D97-AF65-F5344CB8AC3E}">
        <p14:creationId xmlns:p14="http://schemas.microsoft.com/office/powerpoint/2010/main" val="10903012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61</a:t>
            </a:fld>
            <a:endParaRPr lang="en-GB"/>
          </a:p>
        </p:txBody>
      </p:sp>
    </p:spTree>
    <p:extLst>
      <p:ext uri="{BB962C8B-B14F-4D97-AF65-F5344CB8AC3E}">
        <p14:creationId xmlns:p14="http://schemas.microsoft.com/office/powerpoint/2010/main" val="13190108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62</a:t>
            </a:fld>
            <a:endParaRPr lang="en-GB"/>
          </a:p>
        </p:txBody>
      </p:sp>
    </p:spTree>
    <p:extLst>
      <p:ext uri="{BB962C8B-B14F-4D97-AF65-F5344CB8AC3E}">
        <p14:creationId xmlns:p14="http://schemas.microsoft.com/office/powerpoint/2010/main" val="31219657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63</a:t>
            </a:fld>
            <a:endParaRPr lang="en-GB"/>
          </a:p>
        </p:txBody>
      </p:sp>
    </p:spTree>
    <p:extLst>
      <p:ext uri="{BB962C8B-B14F-4D97-AF65-F5344CB8AC3E}">
        <p14:creationId xmlns:p14="http://schemas.microsoft.com/office/powerpoint/2010/main" val="33816231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64</a:t>
            </a:fld>
            <a:endParaRPr lang="en-GB"/>
          </a:p>
        </p:txBody>
      </p:sp>
    </p:spTree>
    <p:extLst>
      <p:ext uri="{BB962C8B-B14F-4D97-AF65-F5344CB8AC3E}">
        <p14:creationId xmlns:p14="http://schemas.microsoft.com/office/powerpoint/2010/main" val="36800081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65</a:t>
            </a:fld>
            <a:endParaRPr lang="en-GB"/>
          </a:p>
        </p:txBody>
      </p:sp>
    </p:spTree>
    <p:extLst>
      <p:ext uri="{BB962C8B-B14F-4D97-AF65-F5344CB8AC3E}">
        <p14:creationId xmlns:p14="http://schemas.microsoft.com/office/powerpoint/2010/main" val="504260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66</a:t>
            </a:fld>
            <a:endParaRPr lang="en-GB"/>
          </a:p>
        </p:txBody>
      </p:sp>
    </p:spTree>
    <p:extLst>
      <p:ext uri="{BB962C8B-B14F-4D97-AF65-F5344CB8AC3E}">
        <p14:creationId xmlns:p14="http://schemas.microsoft.com/office/powerpoint/2010/main" val="38523082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67</a:t>
            </a:fld>
            <a:endParaRPr lang="en-GB"/>
          </a:p>
        </p:txBody>
      </p:sp>
    </p:spTree>
    <p:extLst>
      <p:ext uri="{BB962C8B-B14F-4D97-AF65-F5344CB8AC3E}">
        <p14:creationId xmlns:p14="http://schemas.microsoft.com/office/powerpoint/2010/main" val="12288699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68</a:t>
            </a:fld>
            <a:endParaRPr lang="en-GB"/>
          </a:p>
        </p:txBody>
      </p:sp>
    </p:spTree>
    <p:extLst>
      <p:ext uri="{BB962C8B-B14F-4D97-AF65-F5344CB8AC3E}">
        <p14:creationId xmlns:p14="http://schemas.microsoft.com/office/powerpoint/2010/main" val="24450263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69</a:t>
            </a:fld>
            <a:endParaRPr lang="en-GB"/>
          </a:p>
        </p:txBody>
      </p:sp>
    </p:spTree>
    <p:extLst>
      <p:ext uri="{BB962C8B-B14F-4D97-AF65-F5344CB8AC3E}">
        <p14:creationId xmlns:p14="http://schemas.microsoft.com/office/powerpoint/2010/main" val="3076779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7</a:t>
            </a:fld>
            <a:endParaRPr lang="en-GB"/>
          </a:p>
        </p:txBody>
      </p:sp>
    </p:spTree>
    <p:extLst>
      <p:ext uri="{BB962C8B-B14F-4D97-AF65-F5344CB8AC3E}">
        <p14:creationId xmlns:p14="http://schemas.microsoft.com/office/powerpoint/2010/main" val="19294924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70</a:t>
            </a:fld>
            <a:endParaRPr lang="en-GB"/>
          </a:p>
        </p:txBody>
      </p:sp>
    </p:spTree>
    <p:extLst>
      <p:ext uri="{BB962C8B-B14F-4D97-AF65-F5344CB8AC3E}">
        <p14:creationId xmlns:p14="http://schemas.microsoft.com/office/powerpoint/2010/main" val="36920750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71</a:t>
            </a:fld>
            <a:endParaRPr lang="en-GB"/>
          </a:p>
        </p:txBody>
      </p:sp>
    </p:spTree>
    <p:extLst>
      <p:ext uri="{BB962C8B-B14F-4D97-AF65-F5344CB8AC3E}">
        <p14:creationId xmlns:p14="http://schemas.microsoft.com/office/powerpoint/2010/main" val="17882740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72</a:t>
            </a:fld>
            <a:endParaRPr lang="en-GB"/>
          </a:p>
        </p:txBody>
      </p:sp>
    </p:spTree>
    <p:extLst>
      <p:ext uri="{BB962C8B-B14F-4D97-AF65-F5344CB8AC3E}">
        <p14:creationId xmlns:p14="http://schemas.microsoft.com/office/powerpoint/2010/main" val="35825911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73</a:t>
            </a:fld>
            <a:endParaRPr lang="en-GB"/>
          </a:p>
        </p:txBody>
      </p:sp>
    </p:spTree>
    <p:extLst>
      <p:ext uri="{BB962C8B-B14F-4D97-AF65-F5344CB8AC3E}">
        <p14:creationId xmlns:p14="http://schemas.microsoft.com/office/powerpoint/2010/main" val="16096242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74</a:t>
            </a:fld>
            <a:endParaRPr lang="en-GB"/>
          </a:p>
        </p:txBody>
      </p:sp>
    </p:spTree>
    <p:extLst>
      <p:ext uri="{BB962C8B-B14F-4D97-AF65-F5344CB8AC3E}">
        <p14:creationId xmlns:p14="http://schemas.microsoft.com/office/powerpoint/2010/main" val="38082289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75</a:t>
            </a:fld>
            <a:endParaRPr lang="en-GB"/>
          </a:p>
        </p:txBody>
      </p:sp>
    </p:spTree>
    <p:extLst>
      <p:ext uri="{BB962C8B-B14F-4D97-AF65-F5344CB8AC3E}">
        <p14:creationId xmlns:p14="http://schemas.microsoft.com/office/powerpoint/2010/main" val="226283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76</a:t>
            </a:fld>
            <a:endParaRPr lang="en-GB"/>
          </a:p>
        </p:txBody>
      </p:sp>
    </p:spTree>
    <p:extLst>
      <p:ext uri="{BB962C8B-B14F-4D97-AF65-F5344CB8AC3E}">
        <p14:creationId xmlns:p14="http://schemas.microsoft.com/office/powerpoint/2010/main" val="34825728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77</a:t>
            </a:fld>
            <a:endParaRPr lang="en-GB"/>
          </a:p>
        </p:txBody>
      </p:sp>
    </p:spTree>
    <p:extLst>
      <p:ext uri="{BB962C8B-B14F-4D97-AF65-F5344CB8AC3E}">
        <p14:creationId xmlns:p14="http://schemas.microsoft.com/office/powerpoint/2010/main" val="29254319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78</a:t>
            </a:fld>
            <a:endParaRPr lang="en-GB"/>
          </a:p>
        </p:txBody>
      </p:sp>
    </p:spTree>
    <p:extLst>
      <p:ext uri="{BB962C8B-B14F-4D97-AF65-F5344CB8AC3E}">
        <p14:creationId xmlns:p14="http://schemas.microsoft.com/office/powerpoint/2010/main" val="25172463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79</a:t>
            </a:fld>
            <a:endParaRPr lang="en-GB"/>
          </a:p>
        </p:txBody>
      </p:sp>
    </p:spTree>
    <p:extLst>
      <p:ext uri="{BB962C8B-B14F-4D97-AF65-F5344CB8AC3E}">
        <p14:creationId xmlns:p14="http://schemas.microsoft.com/office/powerpoint/2010/main" val="3456429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8</a:t>
            </a:fld>
            <a:endParaRPr lang="en-GB"/>
          </a:p>
        </p:txBody>
      </p:sp>
    </p:spTree>
    <p:extLst>
      <p:ext uri="{BB962C8B-B14F-4D97-AF65-F5344CB8AC3E}">
        <p14:creationId xmlns:p14="http://schemas.microsoft.com/office/powerpoint/2010/main" val="30370531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80</a:t>
            </a:fld>
            <a:endParaRPr lang="en-GB"/>
          </a:p>
        </p:txBody>
      </p:sp>
    </p:spTree>
    <p:extLst>
      <p:ext uri="{BB962C8B-B14F-4D97-AF65-F5344CB8AC3E}">
        <p14:creationId xmlns:p14="http://schemas.microsoft.com/office/powerpoint/2010/main" val="7320119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81</a:t>
            </a:fld>
            <a:endParaRPr lang="en-GB"/>
          </a:p>
        </p:txBody>
      </p:sp>
    </p:spTree>
    <p:extLst>
      <p:ext uri="{BB962C8B-B14F-4D97-AF65-F5344CB8AC3E}">
        <p14:creationId xmlns:p14="http://schemas.microsoft.com/office/powerpoint/2010/main" val="41790533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82</a:t>
            </a:fld>
            <a:endParaRPr lang="en-GB"/>
          </a:p>
        </p:txBody>
      </p:sp>
    </p:spTree>
    <p:extLst>
      <p:ext uri="{BB962C8B-B14F-4D97-AF65-F5344CB8AC3E}">
        <p14:creationId xmlns:p14="http://schemas.microsoft.com/office/powerpoint/2010/main" val="4582422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83</a:t>
            </a:fld>
            <a:endParaRPr lang="en-GB"/>
          </a:p>
        </p:txBody>
      </p:sp>
    </p:spTree>
    <p:extLst>
      <p:ext uri="{BB962C8B-B14F-4D97-AF65-F5344CB8AC3E}">
        <p14:creationId xmlns:p14="http://schemas.microsoft.com/office/powerpoint/2010/main" val="1997821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84</a:t>
            </a:fld>
            <a:endParaRPr lang="en-GB"/>
          </a:p>
        </p:txBody>
      </p:sp>
    </p:spTree>
    <p:extLst>
      <p:ext uri="{BB962C8B-B14F-4D97-AF65-F5344CB8AC3E}">
        <p14:creationId xmlns:p14="http://schemas.microsoft.com/office/powerpoint/2010/main" val="4865577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85</a:t>
            </a:fld>
            <a:endParaRPr lang="en-GB"/>
          </a:p>
        </p:txBody>
      </p:sp>
    </p:spTree>
    <p:extLst>
      <p:ext uri="{BB962C8B-B14F-4D97-AF65-F5344CB8AC3E}">
        <p14:creationId xmlns:p14="http://schemas.microsoft.com/office/powerpoint/2010/main" val="17953031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86</a:t>
            </a:fld>
            <a:endParaRPr lang="en-GB"/>
          </a:p>
        </p:txBody>
      </p:sp>
    </p:spTree>
    <p:extLst>
      <p:ext uri="{BB962C8B-B14F-4D97-AF65-F5344CB8AC3E}">
        <p14:creationId xmlns:p14="http://schemas.microsoft.com/office/powerpoint/2010/main" val="18843312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87</a:t>
            </a:fld>
            <a:endParaRPr lang="en-GB"/>
          </a:p>
        </p:txBody>
      </p:sp>
    </p:spTree>
    <p:extLst>
      <p:ext uri="{BB962C8B-B14F-4D97-AF65-F5344CB8AC3E}">
        <p14:creationId xmlns:p14="http://schemas.microsoft.com/office/powerpoint/2010/main" val="5408793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88</a:t>
            </a:fld>
            <a:endParaRPr lang="en-GB"/>
          </a:p>
        </p:txBody>
      </p:sp>
    </p:spTree>
    <p:extLst>
      <p:ext uri="{BB962C8B-B14F-4D97-AF65-F5344CB8AC3E}">
        <p14:creationId xmlns:p14="http://schemas.microsoft.com/office/powerpoint/2010/main" val="720908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pPr>
              <a:defRPr/>
            </a:pPr>
            <a:fld id="{8F24492E-710E-BD48-976F-DF313D76A6D7}" type="slidenum">
              <a:rPr lang="en-GB" smtClean="0"/>
              <a:pPr>
                <a:defRPr/>
              </a:pPr>
              <a:t>9</a:t>
            </a:fld>
            <a:endParaRPr lang="en-GB"/>
          </a:p>
        </p:txBody>
      </p:sp>
    </p:spTree>
    <p:extLst>
      <p:ext uri="{BB962C8B-B14F-4D97-AF65-F5344CB8AC3E}">
        <p14:creationId xmlns:p14="http://schemas.microsoft.com/office/powerpoint/2010/main" val="2444909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Mastertitelformat bearbeiten</a:t>
            </a:r>
            <a:endParaRPr lang="en-GB"/>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761403DD-85C1-B041-A355-245A35E04ED4}" type="slidenum">
              <a:rPr lang="de-DE"/>
              <a:pPr>
                <a:defRPr/>
              </a:pPr>
              <a:t>‹Nr.›</a:t>
            </a:fld>
            <a:endParaRPr lang="de-DE"/>
          </a:p>
        </p:txBody>
      </p:sp>
    </p:spTree>
    <p:extLst>
      <p:ext uri="{BB962C8B-B14F-4D97-AF65-F5344CB8AC3E}">
        <p14:creationId xmlns:p14="http://schemas.microsoft.com/office/powerpoint/2010/main" val="1758406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GB"/>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8AF351C6-C9F9-3242-8DD6-747483AFBFCD}" type="slidenum">
              <a:rPr lang="de-DE"/>
              <a:pPr>
                <a:defRPr/>
              </a:pPr>
              <a:t>‹Nr.›</a:t>
            </a:fld>
            <a:endParaRPr lang="de-DE"/>
          </a:p>
        </p:txBody>
      </p:sp>
    </p:spTree>
    <p:extLst>
      <p:ext uri="{BB962C8B-B14F-4D97-AF65-F5344CB8AC3E}">
        <p14:creationId xmlns:p14="http://schemas.microsoft.com/office/powerpoint/2010/main" val="1659570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Mastertitelformat bearbeiten</a:t>
            </a:r>
            <a:endParaRPr lang="en-GB"/>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39721930-AE30-B14E-A345-CE9BBD726BA6}" type="slidenum">
              <a:rPr lang="de-DE"/>
              <a:pPr>
                <a:defRPr/>
              </a:pPr>
              <a:t>‹Nr.›</a:t>
            </a:fld>
            <a:endParaRPr lang="de-DE"/>
          </a:p>
        </p:txBody>
      </p:sp>
    </p:spTree>
    <p:extLst>
      <p:ext uri="{BB962C8B-B14F-4D97-AF65-F5344CB8AC3E}">
        <p14:creationId xmlns:p14="http://schemas.microsoft.com/office/powerpoint/2010/main" val="1388321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GB"/>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0E676224-4898-7B43-960A-3C16EF2F1C93}" type="slidenum">
              <a:rPr lang="de-DE"/>
              <a:pPr>
                <a:defRPr/>
              </a:pPr>
              <a:t>‹Nr.›</a:t>
            </a:fld>
            <a:endParaRPr lang="de-DE"/>
          </a:p>
        </p:txBody>
      </p:sp>
    </p:spTree>
    <p:extLst>
      <p:ext uri="{BB962C8B-B14F-4D97-AF65-F5344CB8AC3E}">
        <p14:creationId xmlns:p14="http://schemas.microsoft.com/office/powerpoint/2010/main" val="2209761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Mastertitelformat bearbeiten</a:t>
            </a:r>
            <a:endParaRPr lang="en-GB"/>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Mastertextformat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BFCF2ED8-31AA-6143-A509-222A16097B0F}" type="slidenum">
              <a:rPr lang="de-DE"/>
              <a:pPr>
                <a:defRPr/>
              </a:pPr>
              <a:t>‹Nr.›</a:t>
            </a:fld>
            <a:endParaRPr lang="de-DE"/>
          </a:p>
        </p:txBody>
      </p:sp>
    </p:spTree>
    <p:extLst>
      <p:ext uri="{BB962C8B-B14F-4D97-AF65-F5344CB8AC3E}">
        <p14:creationId xmlns:p14="http://schemas.microsoft.com/office/powerpoint/2010/main" val="2742168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GB"/>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2C23CE18-D8B0-0348-93B6-2CCB1865790E}" type="slidenum">
              <a:rPr lang="de-DE"/>
              <a:pPr>
                <a:defRPr/>
              </a:pPr>
              <a:t>‹Nr.›</a:t>
            </a:fld>
            <a:endParaRPr lang="de-DE"/>
          </a:p>
        </p:txBody>
      </p:sp>
    </p:spTree>
    <p:extLst>
      <p:ext uri="{BB962C8B-B14F-4D97-AF65-F5344CB8AC3E}">
        <p14:creationId xmlns:p14="http://schemas.microsoft.com/office/powerpoint/2010/main" val="3586451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endParaRPr lang="en-GB"/>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6DD0DBEA-64E5-4246-8B8B-D22132F67DE1}" type="slidenum">
              <a:rPr lang="de-DE"/>
              <a:pPr>
                <a:defRPr/>
              </a:pPr>
              <a:t>‹Nr.›</a:t>
            </a:fld>
            <a:endParaRPr lang="de-DE"/>
          </a:p>
        </p:txBody>
      </p:sp>
    </p:spTree>
    <p:extLst>
      <p:ext uri="{BB962C8B-B14F-4D97-AF65-F5344CB8AC3E}">
        <p14:creationId xmlns:p14="http://schemas.microsoft.com/office/powerpoint/2010/main" val="2842931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FFDB6594-A9FA-A244-9FE8-037BF06DD8AF}" type="slidenum">
              <a:rPr lang="de-DE"/>
              <a:pPr>
                <a:defRPr/>
              </a:pPr>
              <a:t>‹Nr.›</a:t>
            </a:fld>
            <a:endParaRPr lang="de-DE"/>
          </a:p>
        </p:txBody>
      </p:sp>
    </p:spTree>
    <p:extLst>
      <p:ext uri="{BB962C8B-B14F-4D97-AF65-F5344CB8AC3E}">
        <p14:creationId xmlns:p14="http://schemas.microsoft.com/office/powerpoint/2010/main" val="1181226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3D5D8196-A130-F641-AF62-404F74F8D0CB}" type="slidenum">
              <a:rPr lang="de-DE"/>
              <a:pPr>
                <a:defRPr/>
              </a:pPr>
              <a:t>‹Nr.›</a:t>
            </a:fld>
            <a:endParaRPr lang="de-DE"/>
          </a:p>
        </p:txBody>
      </p:sp>
    </p:spTree>
    <p:extLst>
      <p:ext uri="{BB962C8B-B14F-4D97-AF65-F5344CB8AC3E}">
        <p14:creationId xmlns:p14="http://schemas.microsoft.com/office/powerpoint/2010/main" val="2372486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Mastertitelformat bearbeiten</a:t>
            </a:r>
            <a:endParaRPr lang="en-GB"/>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26168A19-3517-8B42-A7E0-7F30E1B09DFB}" type="slidenum">
              <a:rPr lang="de-DE"/>
              <a:pPr>
                <a:defRPr/>
              </a:pPr>
              <a:t>‹Nr.›</a:t>
            </a:fld>
            <a:endParaRPr lang="de-DE"/>
          </a:p>
        </p:txBody>
      </p:sp>
    </p:spTree>
    <p:extLst>
      <p:ext uri="{BB962C8B-B14F-4D97-AF65-F5344CB8AC3E}">
        <p14:creationId xmlns:p14="http://schemas.microsoft.com/office/powerpoint/2010/main" val="2039034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Mastertitelformat bearbeiten</a:t>
            </a:r>
            <a:endParaRPr lang="en-GB"/>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F94F610C-33EB-694D-8444-B9E07961EFA4}" type="slidenum">
              <a:rPr lang="de-DE"/>
              <a:pPr>
                <a:defRPr/>
              </a:pPr>
              <a:t>‹Nr.›</a:t>
            </a:fld>
            <a:endParaRPr lang="de-DE"/>
          </a:p>
        </p:txBody>
      </p:sp>
    </p:spTree>
    <p:extLst>
      <p:ext uri="{BB962C8B-B14F-4D97-AF65-F5344CB8AC3E}">
        <p14:creationId xmlns:p14="http://schemas.microsoft.com/office/powerpoint/2010/main" val="2811962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cs typeface="+mn-cs"/>
              </a:defRPr>
            </a:lvl1pPr>
          </a:lstStyle>
          <a:p>
            <a:pPr>
              <a:defRPr/>
            </a:pPr>
            <a:endParaRPr lang="de-DE"/>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cs typeface="+mn-cs"/>
              </a:defRPr>
            </a:lvl1pPr>
          </a:lstStyle>
          <a:p>
            <a:pPr>
              <a:defRPr/>
            </a:pPr>
            <a:endParaRPr lang="de-DE"/>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cs typeface="+mn-cs"/>
              </a:defRPr>
            </a:lvl1pPr>
          </a:lstStyle>
          <a:p>
            <a:pPr>
              <a:defRPr/>
            </a:pPr>
            <a:fld id="{17E83C34-261C-3F4D-B1D9-F94162C72CD4}"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2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0" y="6308725"/>
            <a:ext cx="9144000" cy="5413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054" name="Rectangle 6"/>
          <p:cNvSpPr>
            <a:spLocks noGrp="1" noChangeArrowheads="1"/>
          </p:cNvSpPr>
          <p:nvPr>
            <p:ph type="body" idx="1"/>
          </p:nvPr>
        </p:nvSpPr>
        <p:spPr>
          <a:xfrm>
            <a:off x="467544" y="1340768"/>
            <a:ext cx="8280920" cy="4536504"/>
          </a:xfrm>
        </p:spPr>
        <p:txBody>
          <a:bodyPr/>
          <a:lstStyle/>
          <a:p>
            <a:pPr marL="0" indent="0" algn="ctr">
              <a:buNone/>
            </a:pPr>
            <a:endParaRPr lang="de-DE" sz="2000" dirty="0">
              <a:solidFill>
                <a:srgbClr val="00376C"/>
              </a:solidFill>
              <a:latin typeface="Scala sans"/>
              <a:cs typeface="Scala sans"/>
            </a:endParaRPr>
          </a:p>
          <a:p>
            <a:pPr marL="0" indent="0" algn="ctr">
              <a:buNone/>
            </a:pPr>
            <a:endParaRPr lang="de-DE" sz="2000" dirty="0">
              <a:solidFill>
                <a:srgbClr val="00376C"/>
              </a:solidFill>
              <a:latin typeface="Scala sans"/>
              <a:cs typeface="Scala sans"/>
            </a:endParaRPr>
          </a:p>
          <a:p>
            <a:pPr marL="0" indent="0" algn="ctr">
              <a:buNone/>
            </a:pPr>
            <a:endParaRPr lang="de-DE" sz="2000" dirty="0">
              <a:solidFill>
                <a:srgbClr val="00376C"/>
              </a:solidFill>
              <a:latin typeface="Scala sans"/>
              <a:cs typeface="Scala sans"/>
            </a:endParaRPr>
          </a:p>
          <a:p>
            <a:pPr marL="0" indent="0" algn="ctr">
              <a:buNone/>
            </a:pPr>
            <a:r>
              <a:rPr lang="de-DE" sz="3600" dirty="0">
                <a:solidFill>
                  <a:srgbClr val="00376C"/>
                </a:solidFill>
                <a:latin typeface="Verdana" charset="0"/>
                <a:ea typeface="Verdana" charset="0"/>
                <a:cs typeface="Verdana" charset="0"/>
              </a:rPr>
              <a:t>Von moralischen Gründen</a:t>
            </a:r>
          </a:p>
          <a:p>
            <a:pPr marL="0" indent="0" algn="ctr">
              <a:buNone/>
            </a:pPr>
            <a:r>
              <a:rPr lang="de-DE" sz="3600" dirty="0">
                <a:solidFill>
                  <a:srgbClr val="00376C"/>
                </a:solidFill>
                <a:latin typeface="Verdana" charset="0"/>
                <a:ea typeface="Verdana" charset="0"/>
                <a:cs typeface="Verdana" charset="0"/>
              </a:rPr>
              <a:t>zum moralischen Sollen</a:t>
            </a:r>
            <a:endParaRPr lang="de-DE" sz="2600" dirty="0">
              <a:solidFill>
                <a:srgbClr val="00376C"/>
              </a:solidFill>
              <a:latin typeface="Verdana" charset="0"/>
              <a:ea typeface="Verdana" charset="0"/>
              <a:cs typeface="Verdana" charset="0"/>
            </a:endParaRPr>
          </a:p>
          <a:p>
            <a:pPr marL="0" indent="0" algn="ctr">
              <a:buNone/>
            </a:pPr>
            <a:endParaRPr lang="de-DE" sz="800" dirty="0">
              <a:solidFill>
                <a:srgbClr val="00376C"/>
              </a:solidFill>
              <a:latin typeface="Verdana" charset="0"/>
              <a:ea typeface="Verdana" charset="0"/>
              <a:cs typeface="Verdana" charset="0"/>
            </a:endParaRPr>
          </a:p>
          <a:p>
            <a:pPr marL="0" indent="0" algn="ctr">
              <a:buNone/>
            </a:pPr>
            <a:endParaRPr lang="de-DE" sz="2200" dirty="0">
              <a:solidFill>
                <a:srgbClr val="00376C"/>
              </a:solidFill>
              <a:latin typeface="Verdana" charset="0"/>
              <a:ea typeface="Verdana" charset="0"/>
              <a:cs typeface="Verdana" charset="0"/>
            </a:endParaRPr>
          </a:p>
          <a:p>
            <a:pPr marL="0" indent="0" algn="ctr">
              <a:buNone/>
            </a:pPr>
            <a:r>
              <a:rPr lang="de-DE" sz="2200" dirty="0">
                <a:solidFill>
                  <a:srgbClr val="00376C"/>
                </a:solidFill>
                <a:latin typeface="Verdana" charset="0"/>
                <a:ea typeface="Verdana" charset="0"/>
                <a:cs typeface="Verdana" charset="0"/>
              </a:rPr>
              <a:t>Thomas Schmidt</a:t>
            </a:r>
          </a:p>
          <a:p>
            <a:pPr algn="ctr" eaLnBrk="1" hangingPunct="1">
              <a:buFontTx/>
              <a:buNone/>
              <a:defRPr/>
            </a:pPr>
            <a:endParaRPr lang="de-DE" sz="2600" dirty="0">
              <a:solidFill>
                <a:srgbClr val="00376C"/>
              </a:solidFill>
              <a:latin typeface="Scala sans"/>
              <a:cs typeface="Scala sans"/>
            </a:endParaRPr>
          </a:p>
        </p:txBody>
      </p:sp>
      <p:pic>
        <p:nvPicPr>
          <p:cNvPr id="3078" name="Picture 10" descr="husiegel_bw_g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3193" y="260648"/>
            <a:ext cx="649287" cy="64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Foliennummernplatzhalter 2">
            <a:extLst>
              <a:ext uri="{FF2B5EF4-FFF2-40B4-BE49-F238E27FC236}">
                <a16:creationId xmlns:a16="http://schemas.microsoft.com/office/drawing/2014/main" id="{826C7830-6A9C-B64D-B776-4505B4A6FBF0}"/>
              </a:ext>
            </a:extLst>
          </p:cNvPr>
          <p:cNvSpPr>
            <a:spLocks noGrp="1"/>
          </p:cNvSpPr>
          <p:nvPr>
            <p:ph type="sldNum" sz="quarter" idx="12"/>
          </p:nvPr>
        </p:nvSpPr>
        <p:spPr/>
        <p:txBody>
          <a:bodyPr/>
          <a:lstStyle/>
          <a:p>
            <a:pPr>
              <a:defRPr/>
            </a:pPr>
            <a:endParaRPr lang="de-D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pic>
        <p:nvPicPr>
          <p:cNvPr id="4" name="Grafik 3">
            <a:extLst>
              <a:ext uri="{FF2B5EF4-FFF2-40B4-BE49-F238E27FC236}">
                <a16:creationId xmlns:a16="http://schemas.microsoft.com/office/drawing/2014/main" id="{AF79AFA0-2053-A345-B6D1-36421F42508D}"/>
              </a:ext>
            </a:extLst>
          </p:cNvPr>
          <p:cNvPicPr>
            <a:picLocks noChangeAspect="1"/>
          </p:cNvPicPr>
          <p:nvPr/>
        </p:nvPicPr>
        <p:blipFill>
          <a:blip r:embed="rId3"/>
          <a:stretch>
            <a:fillRect/>
          </a:stretch>
        </p:blipFill>
        <p:spPr>
          <a:xfrm>
            <a:off x="1034198" y="908720"/>
            <a:ext cx="660400" cy="698500"/>
          </a:xfrm>
          <a:prstGeom prst="rect">
            <a:avLst/>
          </a:prstGeom>
        </p:spPr>
      </p:pic>
      <p:sp>
        <p:nvSpPr>
          <p:cNvPr id="7" name="Rectangle 6">
            <a:extLst>
              <a:ext uri="{FF2B5EF4-FFF2-40B4-BE49-F238E27FC236}">
                <a16:creationId xmlns:a16="http://schemas.microsoft.com/office/drawing/2014/main" id="{B090F65C-B79D-0544-8D16-C8C3EC73AB19}"/>
              </a:ext>
            </a:extLst>
          </p:cNvPr>
          <p:cNvSpPr txBox="1">
            <a:spLocks noChangeArrowheads="1"/>
          </p:cNvSpPr>
          <p:nvPr/>
        </p:nvSpPr>
        <p:spPr bwMode="auto">
          <a:xfrm>
            <a:off x="964997" y="1607220"/>
            <a:ext cx="792088" cy="41523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Anna</a:t>
            </a: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3" name="Foliennummernplatzhalter 2">
            <a:extLst>
              <a:ext uri="{FF2B5EF4-FFF2-40B4-BE49-F238E27FC236}">
                <a16:creationId xmlns:a16="http://schemas.microsoft.com/office/drawing/2014/main" id="{1959639F-15F7-2C4A-8552-5E7AE2FB7E4A}"/>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10</a:t>
            </a:fld>
            <a:endParaRPr lang="de-DE" dirty="0">
              <a:solidFill>
                <a:srgbClr val="00376C"/>
              </a:solidFill>
            </a:endParaRPr>
          </a:p>
        </p:txBody>
      </p:sp>
    </p:spTree>
    <p:extLst>
      <p:ext uri="{BB962C8B-B14F-4D97-AF65-F5344CB8AC3E}">
        <p14:creationId xmlns:p14="http://schemas.microsoft.com/office/powerpoint/2010/main" val="220651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2F91587-D790-3D4E-8119-734B016BDA06}"/>
              </a:ext>
            </a:extLst>
          </p:cNvPr>
          <p:cNvPicPr>
            <a:picLocks noChangeAspect="1"/>
          </p:cNvPicPr>
          <p:nvPr/>
        </p:nvPicPr>
        <p:blipFill>
          <a:blip r:embed="rId3"/>
          <a:stretch>
            <a:fillRect/>
          </a:stretch>
        </p:blipFill>
        <p:spPr>
          <a:xfrm>
            <a:off x="2611659" y="908720"/>
            <a:ext cx="5632749" cy="3345909"/>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33" name="Rectangle 6">
            <a:extLst>
              <a:ext uri="{FF2B5EF4-FFF2-40B4-BE49-F238E27FC236}">
                <a16:creationId xmlns:a16="http://schemas.microsoft.com/office/drawing/2014/main" id="{5347E8E0-FF01-274E-B5CB-3DC477797DC9}"/>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Anna unternimmt eine Wanderung und kommt an eine Weggabelung. Sie könnte oben entlang gehen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oder unten entlang. Aus ihrer Sicht sind beide Wege gleich attraktiv.</a:t>
            </a:r>
          </a:p>
          <a:p>
            <a:pPr marL="0" indent="0">
              <a:spcAft>
                <a:spcPts val="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a:extLst>
              <a:ext uri="{FF2B5EF4-FFF2-40B4-BE49-F238E27FC236}">
                <a16:creationId xmlns:a16="http://schemas.microsoft.com/office/drawing/2014/main" id="{5E5B3C6E-D783-4644-A658-5A10AFB4E40C}"/>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11</a:t>
            </a:fld>
            <a:endParaRPr lang="de-DE" dirty="0">
              <a:solidFill>
                <a:srgbClr val="00376C"/>
              </a:solidFill>
            </a:endParaRPr>
          </a:p>
        </p:txBody>
      </p:sp>
    </p:spTree>
    <p:extLst>
      <p:ext uri="{BB962C8B-B14F-4D97-AF65-F5344CB8AC3E}">
        <p14:creationId xmlns:p14="http://schemas.microsoft.com/office/powerpoint/2010/main" val="405090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2F91587-D790-3D4E-8119-734B016BDA06}"/>
              </a:ext>
            </a:extLst>
          </p:cNvPr>
          <p:cNvPicPr>
            <a:picLocks noChangeAspect="1"/>
          </p:cNvPicPr>
          <p:nvPr/>
        </p:nvPicPr>
        <p:blipFill>
          <a:blip r:embed="rId3"/>
          <a:stretch>
            <a:fillRect/>
          </a:stretch>
        </p:blipFill>
        <p:spPr>
          <a:xfrm>
            <a:off x="2611659" y="908720"/>
            <a:ext cx="5632749" cy="3345909"/>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33" name="Rectangle 6">
            <a:extLst>
              <a:ext uri="{FF2B5EF4-FFF2-40B4-BE49-F238E27FC236}">
                <a16:creationId xmlns:a16="http://schemas.microsoft.com/office/drawing/2014/main" id="{5347E8E0-FF01-274E-B5CB-3DC477797DC9}"/>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a:extLst>
              <a:ext uri="{FF2B5EF4-FFF2-40B4-BE49-F238E27FC236}">
                <a16:creationId xmlns:a16="http://schemas.microsoft.com/office/drawing/2014/main" id="{5E5B3C6E-D783-4644-A658-5A10AFB4E40C}"/>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12</a:t>
            </a:fld>
            <a:endParaRPr lang="de-DE" dirty="0">
              <a:solidFill>
                <a:srgbClr val="00376C"/>
              </a:solidFill>
            </a:endParaRPr>
          </a:p>
        </p:txBody>
      </p:sp>
    </p:spTree>
    <p:extLst>
      <p:ext uri="{BB962C8B-B14F-4D97-AF65-F5344CB8AC3E}">
        <p14:creationId xmlns:p14="http://schemas.microsoft.com/office/powerpoint/2010/main" val="422366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1E4817E-ED17-7D48-AED7-16BE3037F993}"/>
              </a:ext>
            </a:extLst>
          </p:cNvPr>
          <p:cNvPicPr>
            <a:picLocks noChangeAspect="1"/>
          </p:cNvPicPr>
          <p:nvPr/>
        </p:nvPicPr>
        <p:blipFill>
          <a:blip r:embed="rId3"/>
          <a:stretch>
            <a:fillRect/>
          </a:stretch>
        </p:blipFill>
        <p:spPr>
          <a:xfrm>
            <a:off x="2627785" y="908720"/>
            <a:ext cx="5610556" cy="3312368"/>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15" name="Textfeld 14">
            <a:extLst>
              <a:ext uri="{FF2B5EF4-FFF2-40B4-BE49-F238E27FC236}">
                <a16:creationId xmlns:a16="http://schemas.microsoft.com/office/drawing/2014/main" id="{5590BBCB-DF11-5142-9AC0-19F7C4F7B818}"/>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24" name="Gerade Verbindung mit Pfeil 23">
            <a:extLst>
              <a:ext uri="{FF2B5EF4-FFF2-40B4-BE49-F238E27FC236}">
                <a16:creationId xmlns:a16="http://schemas.microsoft.com/office/drawing/2014/main" id="{484144C1-5D41-744F-BB74-58208CE942B0}"/>
              </a:ext>
            </a:extLst>
          </p:cNvPr>
          <p:cNvCxnSpPr>
            <a:cxnSpLocks/>
          </p:cNvCxnSpPr>
          <p:nvPr/>
        </p:nvCxnSpPr>
        <p:spPr>
          <a:xfrm>
            <a:off x="1368000" y="3501008"/>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ectangle 6">
            <a:extLst>
              <a:ext uri="{FF2B5EF4-FFF2-40B4-BE49-F238E27FC236}">
                <a16:creationId xmlns:a16="http://schemas.microsoft.com/office/drawing/2014/main" id="{878E2D7F-32CF-FC44-8713-615D6559546C}"/>
              </a:ext>
            </a:extLst>
          </p:cNvPr>
          <p:cNvSpPr txBox="1">
            <a:spLocks noChangeArrowheads="1"/>
          </p:cNvSpPr>
          <p:nvPr/>
        </p:nvSpPr>
        <p:spPr bwMode="auto">
          <a:xfrm>
            <a:off x="2635793" y="4643540"/>
            <a:ext cx="6408712" cy="151216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16" name="Rectangle 6">
            <a:extLst>
              <a:ext uri="{FF2B5EF4-FFF2-40B4-BE49-F238E27FC236}">
                <a16:creationId xmlns:a16="http://schemas.microsoft.com/office/drawing/2014/main" id="{39BFDB1A-F805-C64F-A7DC-370498621119}"/>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Der obere Weg führt gleich nach der Gabelung durch einen Dornenbusch, dessen Durchquerung Anna starke Schmerzen bereiten würde.</a:t>
            </a:r>
            <a:endParaRPr lang="de-DE" sz="2200" kern="0" dirty="0">
              <a:solidFill>
                <a:srgbClr val="00376C"/>
              </a:solidFill>
              <a:latin typeface="Verdana" charset="0"/>
              <a:ea typeface="Verdana" charset="0"/>
              <a:cs typeface="Verdana" charset="0"/>
            </a:endParaRPr>
          </a:p>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a:extLst>
              <a:ext uri="{FF2B5EF4-FFF2-40B4-BE49-F238E27FC236}">
                <a16:creationId xmlns:a16="http://schemas.microsoft.com/office/drawing/2014/main" id="{F1103511-133A-B142-BA2B-9632D7030FBA}"/>
              </a:ext>
            </a:extLst>
          </p:cNvPr>
          <p:cNvSpPr>
            <a:spLocks noGrp="1"/>
          </p:cNvSpPr>
          <p:nvPr>
            <p:ph type="sldNum" sz="quarter" idx="12"/>
          </p:nvPr>
        </p:nvSpPr>
        <p:spPr/>
        <p:txBody>
          <a:bodyPr/>
          <a:lstStyle/>
          <a:p>
            <a:pPr>
              <a:defRPr/>
            </a:pPr>
            <a:fld id="{0E676224-4898-7B43-960A-3C16EF2F1C93}" type="slidenum">
              <a:rPr lang="de-DE" sz="1200" smtClean="0">
                <a:solidFill>
                  <a:srgbClr val="00376C"/>
                </a:solidFill>
                <a:latin typeface="Verdana" panose="020B0604030504040204" pitchFamily="34" charset="0"/>
                <a:ea typeface="Verdana" panose="020B0604030504040204" pitchFamily="34" charset="0"/>
                <a:cs typeface="Verdana" panose="020B0604030504040204" pitchFamily="34" charset="0"/>
              </a:rPr>
              <a:pPr>
                <a:defRPr/>
              </a:pPr>
              <a:t>13</a:t>
            </a:fld>
            <a:endParaRPr lang="de-DE" sz="1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1572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1E4817E-ED17-7D48-AED7-16BE3037F993}"/>
              </a:ext>
            </a:extLst>
          </p:cNvPr>
          <p:cNvPicPr>
            <a:picLocks noChangeAspect="1"/>
          </p:cNvPicPr>
          <p:nvPr/>
        </p:nvPicPr>
        <p:blipFill>
          <a:blip r:embed="rId3"/>
          <a:stretch>
            <a:fillRect/>
          </a:stretch>
        </p:blipFill>
        <p:spPr>
          <a:xfrm>
            <a:off x="2627785" y="908720"/>
            <a:ext cx="5610556" cy="3312368"/>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15" name="Textfeld 14">
            <a:extLst>
              <a:ext uri="{FF2B5EF4-FFF2-40B4-BE49-F238E27FC236}">
                <a16:creationId xmlns:a16="http://schemas.microsoft.com/office/drawing/2014/main" id="{5590BBCB-DF11-5142-9AC0-19F7C4F7B818}"/>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24" name="Gerade Verbindung mit Pfeil 23">
            <a:extLst>
              <a:ext uri="{FF2B5EF4-FFF2-40B4-BE49-F238E27FC236}">
                <a16:creationId xmlns:a16="http://schemas.microsoft.com/office/drawing/2014/main" id="{484144C1-5D41-744F-BB74-58208CE942B0}"/>
              </a:ext>
            </a:extLst>
          </p:cNvPr>
          <p:cNvCxnSpPr>
            <a:cxnSpLocks/>
          </p:cNvCxnSpPr>
          <p:nvPr/>
        </p:nvCxnSpPr>
        <p:spPr>
          <a:xfrm>
            <a:off x="1368000" y="3501008"/>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ectangle 6">
            <a:extLst>
              <a:ext uri="{FF2B5EF4-FFF2-40B4-BE49-F238E27FC236}">
                <a16:creationId xmlns:a16="http://schemas.microsoft.com/office/drawing/2014/main" id="{878E2D7F-32CF-FC44-8713-615D6559546C}"/>
              </a:ext>
            </a:extLst>
          </p:cNvPr>
          <p:cNvSpPr txBox="1">
            <a:spLocks noChangeArrowheads="1"/>
          </p:cNvSpPr>
          <p:nvPr/>
        </p:nvSpPr>
        <p:spPr bwMode="auto">
          <a:xfrm>
            <a:off x="2635793" y="4643540"/>
            <a:ext cx="6408712" cy="151216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16" name="Rectangle 6">
            <a:extLst>
              <a:ext uri="{FF2B5EF4-FFF2-40B4-BE49-F238E27FC236}">
                <a16:creationId xmlns:a16="http://schemas.microsoft.com/office/drawing/2014/main" id="{39BFDB1A-F805-C64F-A7DC-370498621119}"/>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Langer dunkler Pfeil nach unten: gewichtiger nichtmoralischer Grund gegen </a:t>
            </a:r>
            <a:r>
              <a:rPr lang="de-DE" sz="1800" dirty="0">
                <a:solidFill>
                  <a:srgbClr val="00376C"/>
                </a:solidFill>
                <a:latin typeface="Symbol" pitchFamily="2" charset="2"/>
                <a:ea typeface="Verdana" panose="020B0604030504040204" pitchFamily="34" charset="0"/>
                <a:cs typeface="Verdana" panose="020B0604030504040204" pitchFamily="34" charset="0"/>
              </a:rPr>
              <a:t>f</a:t>
            </a: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a:extLst>
              <a:ext uri="{FF2B5EF4-FFF2-40B4-BE49-F238E27FC236}">
                <a16:creationId xmlns:a16="http://schemas.microsoft.com/office/drawing/2014/main" id="{D9251A94-7721-8E44-9748-318B0FDFD881}"/>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14</a:t>
            </a:fld>
            <a:endParaRPr lang="de-DE" dirty="0">
              <a:solidFill>
                <a:srgbClr val="00376C"/>
              </a:solidFill>
            </a:endParaRPr>
          </a:p>
        </p:txBody>
      </p:sp>
    </p:spTree>
    <p:extLst>
      <p:ext uri="{BB962C8B-B14F-4D97-AF65-F5344CB8AC3E}">
        <p14:creationId xmlns:p14="http://schemas.microsoft.com/office/powerpoint/2010/main" val="392669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1E4817E-ED17-7D48-AED7-16BE3037F993}"/>
              </a:ext>
            </a:extLst>
          </p:cNvPr>
          <p:cNvPicPr>
            <a:picLocks noChangeAspect="1"/>
          </p:cNvPicPr>
          <p:nvPr/>
        </p:nvPicPr>
        <p:blipFill>
          <a:blip r:embed="rId3"/>
          <a:stretch>
            <a:fillRect/>
          </a:stretch>
        </p:blipFill>
        <p:spPr>
          <a:xfrm>
            <a:off x="2627785" y="908720"/>
            <a:ext cx="5610556" cy="3312368"/>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15" name="Textfeld 14">
            <a:extLst>
              <a:ext uri="{FF2B5EF4-FFF2-40B4-BE49-F238E27FC236}">
                <a16:creationId xmlns:a16="http://schemas.microsoft.com/office/drawing/2014/main" id="{5590BBCB-DF11-5142-9AC0-19F7C4F7B818}"/>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24" name="Gerade Verbindung mit Pfeil 23">
            <a:extLst>
              <a:ext uri="{FF2B5EF4-FFF2-40B4-BE49-F238E27FC236}">
                <a16:creationId xmlns:a16="http://schemas.microsoft.com/office/drawing/2014/main" id="{484144C1-5D41-744F-BB74-58208CE942B0}"/>
              </a:ext>
            </a:extLst>
          </p:cNvPr>
          <p:cNvCxnSpPr>
            <a:cxnSpLocks/>
          </p:cNvCxnSpPr>
          <p:nvPr/>
        </p:nvCxnSpPr>
        <p:spPr>
          <a:xfrm>
            <a:off x="1368000" y="3501008"/>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ectangle 6">
            <a:extLst>
              <a:ext uri="{FF2B5EF4-FFF2-40B4-BE49-F238E27FC236}">
                <a16:creationId xmlns:a16="http://schemas.microsoft.com/office/drawing/2014/main" id="{878E2D7F-32CF-FC44-8713-615D6559546C}"/>
              </a:ext>
            </a:extLst>
          </p:cNvPr>
          <p:cNvSpPr txBox="1">
            <a:spLocks noChangeArrowheads="1"/>
          </p:cNvSpPr>
          <p:nvPr/>
        </p:nvSpPr>
        <p:spPr bwMode="auto">
          <a:xfrm>
            <a:off x="2635793" y="4643540"/>
            <a:ext cx="6408712"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16" name="Rectangle 6">
            <a:extLst>
              <a:ext uri="{FF2B5EF4-FFF2-40B4-BE49-F238E27FC236}">
                <a16:creationId xmlns:a16="http://schemas.microsoft.com/office/drawing/2014/main" id="{39BFDB1A-F805-C64F-A7DC-370498621119}"/>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	</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Bereitet Anna starke Schmerzen.</a:t>
            </a:r>
            <a:endParaRPr lang="de-DE" sz="1800" kern="0" dirty="0">
              <a:solidFill>
                <a:srgbClr val="00376C"/>
              </a:solidFill>
              <a:latin typeface="Verdana" charset="0"/>
              <a:ea typeface="Verdana" charset="0"/>
              <a:cs typeface="Verdana" charset="0"/>
            </a:endParaRPr>
          </a:p>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feld 7">
            <a:extLst>
              <a:ext uri="{FF2B5EF4-FFF2-40B4-BE49-F238E27FC236}">
                <a16:creationId xmlns:a16="http://schemas.microsoft.com/office/drawing/2014/main" id="{5C18FD9B-EF51-B449-9D79-4D4796706EDC}"/>
              </a:ext>
            </a:extLst>
          </p:cNvPr>
          <p:cNvSpPr txBox="1"/>
          <p:nvPr/>
        </p:nvSpPr>
        <p:spPr>
          <a:xfrm>
            <a:off x="1368000" y="4077072"/>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4" name="Foliennummernplatzhalter 3">
            <a:extLst>
              <a:ext uri="{FF2B5EF4-FFF2-40B4-BE49-F238E27FC236}">
                <a16:creationId xmlns:a16="http://schemas.microsoft.com/office/drawing/2014/main" id="{B0DFA2C3-7A7D-3546-860A-9019537083E4}"/>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15</a:t>
            </a:fld>
            <a:endParaRPr lang="de-DE" dirty="0">
              <a:solidFill>
                <a:srgbClr val="00376C"/>
              </a:solidFill>
            </a:endParaRPr>
          </a:p>
        </p:txBody>
      </p:sp>
    </p:spTree>
    <p:extLst>
      <p:ext uri="{BB962C8B-B14F-4D97-AF65-F5344CB8AC3E}">
        <p14:creationId xmlns:p14="http://schemas.microsoft.com/office/powerpoint/2010/main" val="75692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1E4817E-ED17-7D48-AED7-16BE3037F993}"/>
              </a:ext>
            </a:extLst>
          </p:cNvPr>
          <p:cNvPicPr>
            <a:picLocks noChangeAspect="1"/>
          </p:cNvPicPr>
          <p:nvPr/>
        </p:nvPicPr>
        <p:blipFill>
          <a:blip r:embed="rId3"/>
          <a:stretch>
            <a:fillRect/>
          </a:stretch>
        </p:blipFill>
        <p:spPr>
          <a:xfrm>
            <a:off x="2627785" y="908720"/>
            <a:ext cx="5610556" cy="3312368"/>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14" name="Rectangle 6">
            <a:extLst>
              <a:ext uri="{FF2B5EF4-FFF2-40B4-BE49-F238E27FC236}">
                <a16:creationId xmlns:a16="http://schemas.microsoft.com/office/drawing/2014/main" id="{878E2D7F-32CF-FC44-8713-615D6559546C}"/>
              </a:ext>
            </a:extLst>
          </p:cNvPr>
          <p:cNvSpPr txBox="1">
            <a:spLocks noChangeArrowheads="1"/>
          </p:cNvSpPr>
          <p:nvPr/>
        </p:nvSpPr>
        <p:spPr bwMode="auto">
          <a:xfrm>
            <a:off x="2635793" y="4643540"/>
            <a:ext cx="6408712" cy="151216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6" name="Textfeld 5">
            <a:extLst>
              <a:ext uri="{FF2B5EF4-FFF2-40B4-BE49-F238E27FC236}">
                <a16:creationId xmlns:a16="http://schemas.microsoft.com/office/drawing/2014/main" id="{6BCAEF54-AD37-304E-8B40-1B3ED843DF76}"/>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7" name="Gerade Verbindung mit Pfeil 6">
            <a:extLst>
              <a:ext uri="{FF2B5EF4-FFF2-40B4-BE49-F238E27FC236}">
                <a16:creationId xmlns:a16="http://schemas.microsoft.com/office/drawing/2014/main" id="{6CFD13C6-F302-6B44-B6B1-4B461C19F854}"/>
              </a:ext>
            </a:extLst>
          </p:cNvPr>
          <p:cNvCxnSpPr>
            <a:cxnSpLocks/>
          </p:cNvCxnSpPr>
          <p:nvPr/>
        </p:nvCxnSpPr>
        <p:spPr>
          <a:xfrm>
            <a:off x="1368000" y="3501008"/>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Foliennummernplatzhalter 3">
            <a:extLst>
              <a:ext uri="{FF2B5EF4-FFF2-40B4-BE49-F238E27FC236}">
                <a16:creationId xmlns:a16="http://schemas.microsoft.com/office/drawing/2014/main" id="{A85C29D8-4CDA-EE47-A0D4-2EBB420F3BA1}"/>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16</a:t>
            </a:fld>
            <a:endParaRPr lang="de-DE" dirty="0">
              <a:solidFill>
                <a:srgbClr val="00376C"/>
              </a:solidFill>
            </a:endParaRPr>
          </a:p>
        </p:txBody>
      </p:sp>
    </p:spTree>
    <p:extLst>
      <p:ext uri="{BB962C8B-B14F-4D97-AF65-F5344CB8AC3E}">
        <p14:creationId xmlns:p14="http://schemas.microsoft.com/office/powerpoint/2010/main" val="2981755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BD71D82-A4D9-9D47-A5FC-1CE6DD4A1D3C}"/>
              </a:ext>
            </a:extLst>
          </p:cNvPr>
          <p:cNvPicPr>
            <a:picLocks noChangeAspect="1"/>
          </p:cNvPicPr>
          <p:nvPr/>
        </p:nvPicPr>
        <p:blipFill>
          <a:blip r:embed="rId3"/>
          <a:stretch>
            <a:fillRect/>
          </a:stretch>
        </p:blipFill>
        <p:spPr>
          <a:xfrm>
            <a:off x="2635794" y="899515"/>
            <a:ext cx="5595212" cy="3321573"/>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15" name="Textfeld 14">
            <a:extLst>
              <a:ext uri="{FF2B5EF4-FFF2-40B4-BE49-F238E27FC236}">
                <a16:creationId xmlns:a16="http://schemas.microsoft.com/office/drawing/2014/main" id="{5590BBCB-DF11-5142-9AC0-19F7C4F7B818}"/>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24" name="Gerade Verbindung mit Pfeil 23">
            <a:extLst>
              <a:ext uri="{FF2B5EF4-FFF2-40B4-BE49-F238E27FC236}">
                <a16:creationId xmlns:a16="http://schemas.microsoft.com/office/drawing/2014/main" id="{484144C1-5D41-744F-BB74-58208CE942B0}"/>
              </a:ext>
            </a:extLst>
          </p:cNvPr>
          <p:cNvCxnSpPr>
            <a:cxnSpLocks/>
          </p:cNvCxnSpPr>
          <p:nvPr/>
        </p:nvCxnSpPr>
        <p:spPr>
          <a:xfrm>
            <a:off x="1368000" y="3501008"/>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ectangle 6">
            <a:extLst>
              <a:ext uri="{FF2B5EF4-FFF2-40B4-BE49-F238E27FC236}">
                <a16:creationId xmlns:a16="http://schemas.microsoft.com/office/drawing/2014/main" id="{878E2D7F-32CF-FC44-8713-615D6559546C}"/>
              </a:ext>
            </a:extLst>
          </p:cNvPr>
          <p:cNvSpPr txBox="1">
            <a:spLocks noChangeArrowheads="1"/>
          </p:cNvSpPr>
          <p:nvPr/>
        </p:nvSpPr>
        <p:spPr bwMode="auto">
          <a:xfrm>
            <a:off x="2635793" y="4643540"/>
            <a:ext cx="6408712" cy="151216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16" name="Rectangle 6">
            <a:extLst>
              <a:ext uri="{FF2B5EF4-FFF2-40B4-BE49-F238E27FC236}">
                <a16:creationId xmlns:a16="http://schemas.microsoft.com/office/drawing/2014/main" id="{39BFDB1A-F805-C64F-A7DC-370498621119}"/>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Anna trägt Outdoor-Kleidung, die sie vor den Dornen schützt. </a:t>
            </a:r>
            <a:r>
              <a:rPr lang="de-DE" sz="1800" kern="0" dirty="0">
                <a:solidFill>
                  <a:srgbClr val="00376C"/>
                </a:solidFill>
                <a:latin typeface="Verdana" panose="020B0604030504040204" pitchFamily="34" charset="0"/>
                <a:ea typeface="Verdana" panose="020B0604030504040204" pitchFamily="34" charset="0"/>
                <a:cs typeface="Verdana" panose="020B0604030504040204" pitchFamily="34" charset="0"/>
              </a:rPr>
              <a:t>Es gibt keinen Grund gegen </a:t>
            </a:r>
            <a:r>
              <a:rPr lang="de-DE" sz="1800" kern="0" dirty="0">
                <a:solidFill>
                  <a:srgbClr val="00376C"/>
                </a:solidFill>
                <a:latin typeface="Symbol" pitchFamily="2" charset="2"/>
                <a:ea typeface="Verdana" panose="020B0604030504040204" pitchFamily="34" charset="0"/>
                <a:cs typeface="Verdana" panose="020B0604030504040204" pitchFamily="34" charset="0"/>
              </a:rPr>
              <a:t>f</a:t>
            </a:r>
            <a:r>
              <a:rPr lang="de-DE" sz="1800" kern="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kern="0" dirty="0">
              <a:solidFill>
                <a:srgbClr val="00376C"/>
              </a:solidFill>
              <a:latin typeface="Verdana" charset="0"/>
              <a:ea typeface="Verdana" charset="0"/>
              <a:cs typeface="Verdana" charset="0"/>
            </a:endParaRPr>
          </a:p>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a:extLst>
              <a:ext uri="{FF2B5EF4-FFF2-40B4-BE49-F238E27FC236}">
                <a16:creationId xmlns:a16="http://schemas.microsoft.com/office/drawing/2014/main" id="{99F76CBC-34C8-7B40-BA8B-69A71023EB54}"/>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17</a:t>
            </a:fld>
            <a:endParaRPr lang="de-DE" dirty="0">
              <a:solidFill>
                <a:srgbClr val="00376C"/>
              </a:solidFill>
            </a:endParaRPr>
          </a:p>
        </p:txBody>
      </p:sp>
    </p:spTree>
    <p:extLst>
      <p:ext uri="{BB962C8B-B14F-4D97-AF65-F5344CB8AC3E}">
        <p14:creationId xmlns:p14="http://schemas.microsoft.com/office/powerpoint/2010/main" val="189967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BD71D82-A4D9-9D47-A5FC-1CE6DD4A1D3C}"/>
              </a:ext>
            </a:extLst>
          </p:cNvPr>
          <p:cNvPicPr>
            <a:picLocks noChangeAspect="1"/>
          </p:cNvPicPr>
          <p:nvPr/>
        </p:nvPicPr>
        <p:blipFill>
          <a:blip r:embed="rId3"/>
          <a:stretch>
            <a:fillRect/>
          </a:stretch>
        </p:blipFill>
        <p:spPr>
          <a:xfrm>
            <a:off x="2635794" y="899515"/>
            <a:ext cx="5595212" cy="3321573"/>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15" name="Textfeld 14">
            <a:extLst>
              <a:ext uri="{FF2B5EF4-FFF2-40B4-BE49-F238E27FC236}">
                <a16:creationId xmlns:a16="http://schemas.microsoft.com/office/drawing/2014/main" id="{5590BBCB-DF11-5142-9AC0-19F7C4F7B818}"/>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sp>
        <p:nvSpPr>
          <p:cNvPr id="14" name="Rectangle 6">
            <a:extLst>
              <a:ext uri="{FF2B5EF4-FFF2-40B4-BE49-F238E27FC236}">
                <a16:creationId xmlns:a16="http://schemas.microsoft.com/office/drawing/2014/main" id="{878E2D7F-32CF-FC44-8713-615D6559546C}"/>
              </a:ext>
            </a:extLst>
          </p:cNvPr>
          <p:cNvSpPr txBox="1">
            <a:spLocks noChangeArrowheads="1"/>
          </p:cNvSpPr>
          <p:nvPr/>
        </p:nvSpPr>
        <p:spPr bwMode="auto">
          <a:xfrm>
            <a:off x="2635793" y="4643540"/>
            <a:ext cx="6408712"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16" name="Rectangle 6">
            <a:extLst>
              <a:ext uri="{FF2B5EF4-FFF2-40B4-BE49-F238E27FC236}">
                <a16:creationId xmlns:a16="http://schemas.microsoft.com/office/drawing/2014/main" id="{39BFDB1A-F805-C64F-A7DC-370498621119}"/>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Anna trägt Outdoor-Kleidung, die sie vor den Dornen schützt. </a:t>
            </a:r>
            <a:r>
              <a:rPr lang="de-DE" sz="1800" kern="0" dirty="0">
                <a:solidFill>
                  <a:srgbClr val="00376C"/>
                </a:solidFill>
                <a:latin typeface="Verdana" panose="020B0604030504040204" pitchFamily="34" charset="0"/>
                <a:ea typeface="Verdana" panose="020B0604030504040204" pitchFamily="34" charset="0"/>
                <a:cs typeface="Verdana" panose="020B0604030504040204" pitchFamily="34" charset="0"/>
              </a:rPr>
              <a:t>Es gibt keinen Grund gegen </a:t>
            </a:r>
            <a:r>
              <a:rPr lang="de-DE" sz="1800" kern="0" dirty="0">
                <a:solidFill>
                  <a:srgbClr val="00376C"/>
                </a:solidFill>
                <a:latin typeface="Symbol" pitchFamily="2" charset="2"/>
                <a:ea typeface="Verdana" panose="020B0604030504040204" pitchFamily="34" charset="0"/>
                <a:cs typeface="Verdana" panose="020B0604030504040204" pitchFamily="34" charset="0"/>
              </a:rPr>
              <a:t>f</a:t>
            </a:r>
            <a:r>
              <a:rPr lang="de-DE" sz="1800" kern="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kern="0" dirty="0">
              <a:solidFill>
                <a:srgbClr val="00376C"/>
              </a:solidFill>
              <a:latin typeface="Verdana" charset="0"/>
              <a:ea typeface="Verdana" charset="0"/>
              <a:cs typeface="Verdana" charset="0"/>
            </a:endParaRPr>
          </a:p>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a:extLst>
              <a:ext uri="{FF2B5EF4-FFF2-40B4-BE49-F238E27FC236}">
                <a16:creationId xmlns:a16="http://schemas.microsoft.com/office/drawing/2014/main" id="{A944EE0E-F117-C04D-B959-5949245AB8CC}"/>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18</a:t>
            </a:fld>
            <a:endParaRPr lang="de-DE" dirty="0">
              <a:solidFill>
                <a:srgbClr val="00376C"/>
              </a:solidFill>
            </a:endParaRPr>
          </a:p>
        </p:txBody>
      </p:sp>
    </p:spTree>
    <p:extLst>
      <p:ext uri="{BB962C8B-B14F-4D97-AF65-F5344CB8AC3E}">
        <p14:creationId xmlns:p14="http://schemas.microsoft.com/office/powerpoint/2010/main" val="248547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263EE1B-1B80-9F40-B4FF-22885CAE20AB}"/>
              </a:ext>
            </a:extLst>
          </p:cNvPr>
          <p:cNvPicPr>
            <a:picLocks noChangeAspect="1"/>
          </p:cNvPicPr>
          <p:nvPr/>
        </p:nvPicPr>
        <p:blipFill>
          <a:blip r:embed="rId3"/>
          <a:stretch>
            <a:fillRect/>
          </a:stretch>
        </p:blipFill>
        <p:spPr>
          <a:xfrm>
            <a:off x="1057737" y="899515"/>
            <a:ext cx="606607" cy="705357"/>
          </a:xfrm>
          <a:prstGeom prst="rect">
            <a:avLst/>
          </a:prstGeom>
        </p:spPr>
      </p:pic>
      <p:pic>
        <p:nvPicPr>
          <p:cNvPr id="3" name="Grafik 2">
            <a:extLst>
              <a:ext uri="{FF2B5EF4-FFF2-40B4-BE49-F238E27FC236}">
                <a16:creationId xmlns:a16="http://schemas.microsoft.com/office/drawing/2014/main" id="{2BD71D82-A4D9-9D47-A5FC-1CE6DD4A1D3C}"/>
              </a:ext>
            </a:extLst>
          </p:cNvPr>
          <p:cNvPicPr>
            <a:picLocks noChangeAspect="1"/>
          </p:cNvPicPr>
          <p:nvPr/>
        </p:nvPicPr>
        <p:blipFill>
          <a:blip r:embed="rId4"/>
          <a:stretch>
            <a:fillRect/>
          </a:stretch>
        </p:blipFill>
        <p:spPr>
          <a:xfrm>
            <a:off x="2635794" y="899515"/>
            <a:ext cx="5595212" cy="3321573"/>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14" name="Rectangle 6">
            <a:extLst>
              <a:ext uri="{FF2B5EF4-FFF2-40B4-BE49-F238E27FC236}">
                <a16:creationId xmlns:a16="http://schemas.microsoft.com/office/drawing/2014/main" id="{878E2D7F-32CF-FC44-8713-615D6559546C}"/>
              </a:ext>
            </a:extLst>
          </p:cNvPr>
          <p:cNvSpPr txBox="1">
            <a:spLocks noChangeArrowheads="1"/>
          </p:cNvSpPr>
          <p:nvPr/>
        </p:nvSpPr>
        <p:spPr bwMode="auto">
          <a:xfrm>
            <a:off x="2635793" y="4643540"/>
            <a:ext cx="6408712"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6" name="Rectangle 6">
            <a:extLst>
              <a:ext uri="{FF2B5EF4-FFF2-40B4-BE49-F238E27FC236}">
                <a16:creationId xmlns:a16="http://schemas.microsoft.com/office/drawing/2014/main" id="{BF41422E-2510-3E4D-A7F4-B3DFCED7113D}"/>
              </a:ext>
            </a:extLst>
          </p:cNvPr>
          <p:cNvSpPr txBox="1">
            <a:spLocks noChangeArrowheads="1"/>
          </p:cNvSpPr>
          <p:nvPr/>
        </p:nvSpPr>
        <p:spPr bwMode="auto">
          <a:xfrm>
            <a:off x="964997" y="1607220"/>
            <a:ext cx="792088" cy="41523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Bert</a:t>
            </a: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5" name="Foliennummernplatzhalter 4">
            <a:extLst>
              <a:ext uri="{FF2B5EF4-FFF2-40B4-BE49-F238E27FC236}">
                <a16:creationId xmlns:a16="http://schemas.microsoft.com/office/drawing/2014/main" id="{946952A4-2743-A14B-A664-7EA1CD8A97D7}"/>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19</a:t>
            </a:fld>
            <a:endParaRPr lang="de-DE" dirty="0">
              <a:solidFill>
                <a:srgbClr val="00376C"/>
              </a:solidFill>
            </a:endParaRPr>
          </a:p>
        </p:txBody>
      </p:sp>
    </p:spTree>
    <p:extLst>
      <p:ext uri="{BB962C8B-B14F-4D97-AF65-F5344CB8AC3E}">
        <p14:creationId xmlns:p14="http://schemas.microsoft.com/office/powerpoint/2010/main" val="405490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484784"/>
            <a:ext cx="8280920" cy="453650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Manche Handlungen sind moralisch gefordert.</a:t>
            </a:r>
          </a:p>
          <a:p>
            <a:pPr marL="0" indent="0">
              <a:buNone/>
            </a:pPr>
            <a:endParaRPr lang="de-DE" sz="2200" kern="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kern="0" dirty="0">
              <a:solidFill>
                <a:srgbClr val="00376C"/>
              </a:solidFill>
              <a:latin typeface="Verdana" charset="0"/>
              <a:ea typeface="Verdana" charset="0"/>
              <a:cs typeface="Verdana" charset="0"/>
            </a:endParaRPr>
          </a:p>
          <a:p>
            <a:pPr marL="0" indent="0">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Für manche Handlungen sprechen moralische Gründe, aber sie sind nicht moralisch gefordert.</a:t>
            </a:r>
          </a:p>
          <a:p>
            <a:pPr marL="0" indent="0">
              <a:buNone/>
            </a:pPr>
            <a:endParaRPr lang="de-DE" sz="2200" kern="0" dirty="0">
              <a:solidFill>
                <a:srgbClr val="00376C"/>
              </a:solidFill>
              <a:latin typeface="Verdana" charset="0"/>
              <a:ea typeface="Verdana" charset="0"/>
              <a:cs typeface="Verdana" charset="0"/>
            </a:endParaRPr>
          </a:p>
        </p:txBody>
      </p:sp>
      <p:sp>
        <p:nvSpPr>
          <p:cNvPr id="4" name="Foliennummernplatzhalter 3">
            <a:extLst>
              <a:ext uri="{FF2B5EF4-FFF2-40B4-BE49-F238E27FC236}">
                <a16:creationId xmlns:a16="http://schemas.microsoft.com/office/drawing/2014/main" id="{777C8776-BBC2-2043-AA20-16EC477BA597}"/>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2</a:t>
            </a:fld>
            <a:endParaRPr lang="de-DE" dirty="0">
              <a:solidFill>
                <a:srgbClr val="00376C"/>
              </a:solidFill>
            </a:endParaRPr>
          </a:p>
        </p:txBody>
      </p:sp>
    </p:spTree>
    <p:extLst>
      <p:ext uri="{BB962C8B-B14F-4D97-AF65-F5344CB8AC3E}">
        <p14:creationId xmlns:p14="http://schemas.microsoft.com/office/powerpoint/2010/main" val="133822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fade">
                                      <p:cBhvr>
                                        <p:cTn id="1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51A0CA2-9B67-1049-82EC-F1B340BAEC4D}"/>
              </a:ext>
            </a:extLst>
          </p:cNvPr>
          <p:cNvPicPr>
            <a:picLocks noChangeAspect="1"/>
          </p:cNvPicPr>
          <p:nvPr/>
        </p:nvPicPr>
        <p:blipFill>
          <a:blip r:embed="rId3"/>
          <a:stretch>
            <a:fillRect/>
          </a:stretch>
        </p:blipFill>
        <p:spPr>
          <a:xfrm>
            <a:off x="2664000" y="908720"/>
            <a:ext cx="5544615" cy="3326769"/>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14" name="Rectangle 6">
            <a:extLst>
              <a:ext uri="{FF2B5EF4-FFF2-40B4-BE49-F238E27FC236}">
                <a16:creationId xmlns:a16="http://schemas.microsoft.com/office/drawing/2014/main" id="{878E2D7F-32CF-FC44-8713-615D6559546C}"/>
              </a:ext>
            </a:extLst>
          </p:cNvPr>
          <p:cNvSpPr txBox="1">
            <a:spLocks noChangeArrowheads="1"/>
          </p:cNvSpPr>
          <p:nvPr/>
        </p:nvSpPr>
        <p:spPr bwMode="auto">
          <a:xfrm>
            <a:off x="2635793" y="4643540"/>
            <a:ext cx="6408712" cy="151216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16" name="Rectangle 6">
            <a:extLst>
              <a:ext uri="{FF2B5EF4-FFF2-40B4-BE49-F238E27FC236}">
                <a16:creationId xmlns:a16="http://schemas.microsoft.com/office/drawing/2014/main" id="{39BFDB1A-F805-C64F-A7DC-370498621119}"/>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Bert steckt im Dornenbusch fest. Sich selbst zu befreien, würde ihm starke Schmerzen bereiten. Wenn Anna den oberen Weg nähme, könnte und würde sie Bert befreien.</a:t>
            </a:r>
            <a:endParaRPr lang="de-DE" sz="2200" kern="0" dirty="0">
              <a:solidFill>
                <a:srgbClr val="00376C"/>
              </a:solidFill>
              <a:latin typeface="Verdana" charset="0"/>
              <a:ea typeface="Verdana" charset="0"/>
              <a:cs typeface="Verdana" charset="0"/>
            </a:endParaRPr>
          </a:p>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cxnSp>
        <p:nvCxnSpPr>
          <p:cNvPr id="8" name="Gerade Verbindung mit Pfeil 7">
            <a:extLst>
              <a:ext uri="{FF2B5EF4-FFF2-40B4-BE49-F238E27FC236}">
                <a16:creationId xmlns:a16="http://schemas.microsoft.com/office/drawing/2014/main" id="{AF60CDAA-F170-AB48-8440-6A78E558FBCC}"/>
              </a:ext>
            </a:extLst>
          </p:cNvPr>
          <p:cNvCxnSpPr/>
          <p:nvPr/>
        </p:nvCxnSpPr>
        <p:spPr>
          <a:xfrm flipV="1">
            <a:off x="1368000" y="1394405"/>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feld 8">
            <a:extLst>
              <a:ext uri="{FF2B5EF4-FFF2-40B4-BE49-F238E27FC236}">
                <a16:creationId xmlns:a16="http://schemas.microsoft.com/office/drawing/2014/main" id="{72F9DB1F-7206-4F48-BFE1-47B92BDEEFE1}"/>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sp>
        <p:nvSpPr>
          <p:cNvPr id="4" name="Foliennummernplatzhalter 3">
            <a:extLst>
              <a:ext uri="{FF2B5EF4-FFF2-40B4-BE49-F238E27FC236}">
                <a16:creationId xmlns:a16="http://schemas.microsoft.com/office/drawing/2014/main" id="{27739023-2CFA-CF4A-9CE5-9A686B604FB9}"/>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20</a:t>
            </a:fld>
            <a:endParaRPr lang="de-DE" dirty="0">
              <a:solidFill>
                <a:srgbClr val="00376C"/>
              </a:solidFill>
            </a:endParaRPr>
          </a:p>
        </p:txBody>
      </p:sp>
    </p:spTree>
    <p:extLst>
      <p:ext uri="{BB962C8B-B14F-4D97-AF65-F5344CB8AC3E}">
        <p14:creationId xmlns:p14="http://schemas.microsoft.com/office/powerpoint/2010/main" val="161595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51A0CA2-9B67-1049-82EC-F1B340BAEC4D}"/>
              </a:ext>
            </a:extLst>
          </p:cNvPr>
          <p:cNvPicPr>
            <a:picLocks noChangeAspect="1"/>
          </p:cNvPicPr>
          <p:nvPr/>
        </p:nvPicPr>
        <p:blipFill>
          <a:blip r:embed="rId3"/>
          <a:stretch>
            <a:fillRect/>
          </a:stretch>
        </p:blipFill>
        <p:spPr>
          <a:xfrm>
            <a:off x="2664000" y="908720"/>
            <a:ext cx="5544615" cy="3326769"/>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14" name="Rectangle 6">
            <a:extLst>
              <a:ext uri="{FF2B5EF4-FFF2-40B4-BE49-F238E27FC236}">
                <a16:creationId xmlns:a16="http://schemas.microsoft.com/office/drawing/2014/main" id="{878E2D7F-32CF-FC44-8713-615D6559546C}"/>
              </a:ext>
            </a:extLst>
          </p:cNvPr>
          <p:cNvSpPr txBox="1">
            <a:spLocks noChangeArrowheads="1"/>
          </p:cNvSpPr>
          <p:nvPr/>
        </p:nvSpPr>
        <p:spPr bwMode="auto">
          <a:xfrm>
            <a:off x="2635793" y="4643540"/>
            <a:ext cx="6408712"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16" name="Rectangle 6">
            <a:extLst>
              <a:ext uri="{FF2B5EF4-FFF2-40B4-BE49-F238E27FC236}">
                <a16:creationId xmlns:a16="http://schemas.microsoft.com/office/drawing/2014/main" id="{39BFDB1A-F805-C64F-A7DC-370498621119}"/>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Langer roter Pfeil nach oben: gewichtiger moralischer Grund für </a:t>
            </a:r>
            <a:r>
              <a:rPr lang="de-DE" sz="1800" dirty="0">
                <a:solidFill>
                  <a:srgbClr val="00376C"/>
                </a:solidFill>
                <a:latin typeface="Symbol" pitchFamily="2" charset="2"/>
                <a:ea typeface="Verdana" panose="020B0604030504040204" pitchFamily="34" charset="0"/>
                <a:cs typeface="Verdana" panose="020B0604030504040204" pitchFamily="34" charset="0"/>
              </a:rPr>
              <a:t>f</a:t>
            </a:r>
            <a:endParaRPr lang="de-DE" sz="2200" kern="0" dirty="0">
              <a:solidFill>
                <a:srgbClr val="00376C"/>
              </a:solidFill>
              <a:latin typeface="Verdana" charset="0"/>
              <a:ea typeface="Verdana" charset="0"/>
              <a:cs typeface="Verdana" charset="0"/>
            </a:endParaRPr>
          </a:p>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cxnSp>
        <p:nvCxnSpPr>
          <p:cNvPr id="8" name="Gerade Verbindung mit Pfeil 7">
            <a:extLst>
              <a:ext uri="{FF2B5EF4-FFF2-40B4-BE49-F238E27FC236}">
                <a16:creationId xmlns:a16="http://schemas.microsoft.com/office/drawing/2014/main" id="{AF60CDAA-F170-AB48-8440-6A78E558FBCC}"/>
              </a:ext>
            </a:extLst>
          </p:cNvPr>
          <p:cNvCxnSpPr/>
          <p:nvPr/>
        </p:nvCxnSpPr>
        <p:spPr>
          <a:xfrm flipV="1">
            <a:off x="1368000" y="1394405"/>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feld 8">
            <a:extLst>
              <a:ext uri="{FF2B5EF4-FFF2-40B4-BE49-F238E27FC236}">
                <a16:creationId xmlns:a16="http://schemas.microsoft.com/office/drawing/2014/main" id="{72F9DB1F-7206-4F48-BFE1-47B92BDEEFE1}"/>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sp>
        <p:nvSpPr>
          <p:cNvPr id="4" name="Foliennummernplatzhalter 3">
            <a:extLst>
              <a:ext uri="{FF2B5EF4-FFF2-40B4-BE49-F238E27FC236}">
                <a16:creationId xmlns:a16="http://schemas.microsoft.com/office/drawing/2014/main" id="{C2676BAB-5B72-1148-8DEF-6E927950C46A}"/>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21</a:t>
            </a:fld>
            <a:endParaRPr lang="de-DE" dirty="0">
              <a:solidFill>
                <a:srgbClr val="00376C"/>
              </a:solidFill>
            </a:endParaRPr>
          </a:p>
        </p:txBody>
      </p:sp>
    </p:spTree>
    <p:extLst>
      <p:ext uri="{BB962C8B-B14F-4D97-AF65-F5344CB8AC3E}">
        <p14:creationId xmlns:p14="http://schemas.microsoft.com/office/powerpoint/2010/main" val="126226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51A0CA2-9B67-1049-82EC-F1B340BAEC4D}"/>
              </a:ext>
            </a:extLst>
          </p:cNvPr>
          <p:cNvPicPr>
            <a:picLocks noChangeAspect="1"/>
          </p:cNvPicPr>
          <p:nvPr/>
        </p:nvPicPr>
        <p:blipFill>
          <a:blip r:embed="rId3"/>
          <a:stretch>
            <a:fillRect/>
          </a:stretch>
        </p:blipFill>
        <p:spPr>
          <a:xfrm>
            <a:off x="2664000" y="908720"/>
            <a:ext cx="5544615" cy="3326769"/>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14" name="Rectangle 6">
            <a:extLst>
              <a:ext uri="{FF2B5EF4-FFF2-40B4-BE49-F238E27FC236}">
                <a16:creationId xmlns:a16="http://schemas.microsoft.com/office/drawing/2014/main" id="{878E2D7F-32CF-FC44-8713-615D6559546C}"/>
              </a:ext>
            </a:extLst>
          </p:cNvPr>
          <p:cNvSpPr txBox="1">
            <a:spLocks noChangeArrowheads="1"/>
          </p:cNvSpPr>
          <p:nvPr/>
        </p:nvSpPr>
        <p:spPr bwMode="auto">
          <a:xfrm>
            <a:off x="2635793" y="4643540"/>
            <a:ext cx="6408712" cy="151216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16" name="Rectangle 6">
            <a:extLst>
              <a:ext uri="{FF2B5EF4-FFF2-40B4-BE49-F238E27FC236}">
                <a16:creationId xmlns:a16="http://schemas.microsoft.com/office/drawing/2014/main" id="{39BFDB1A-F805-C64F-A7DC-370498621119}"/>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	</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Erspart Bert starke Schmerzen.</a:t>
            </a:r>
          </a:p>
          <a:p>
            <a:pPr marL="0" indent="0">
              <a:spcAft>
                <a:spcPts val="0"/>
              </a:spcAft>
              <a:buNone/>
            </a:pPr>
            <a:endParaRPr lang="de-DE" sz="2200" kern="0" dirty="0">
              <a:solidFill>
                <a:srgbClr val="00376C"/>
              </a:solidFill>
              <a:latin typeface="Verdana" charset="0"/>
              <a:ea typeface="Verdana" charset="0"/>
              <a:cs typeface="Verdana" charset="0"/>
            </a:endParaRPr>
          </a:p>
        </p:txBody>
      </p:sp>
      <p:cxnSp>
        <p:nvCxnSpPr>
          <p:cNvPr id="8" name="Gerade Verbindung mit Pfeil 7">
            <a:extLst>
              <a:ext uri="{FF2B5EF4-FFF2-40B4-BE49-F238E27FC236}">
                <a16:creationId xmlns:a16="http://schemas.microsoft.com/office/drawing/2014/main" id="{AF60CDAA-F170-AB48-8440-6A78E558FBCC}"/>
              </a:ext>
            </a:extLst>
          </p:cNvPr>
          <p:cNvCxnSpPr/>
          <p:nvPr/>
        </p:nvCxnSpPr>
        <p:spPr>
          <a:xfrm flipV="1">
            <a:off x="1368000" y="1394405"/>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feld 8">
            <a:extLst>
              <a:ext uri="{FF2B5EF4-FFF2-40B4-BE49-F238E27FC236}">
                <a16:creationId xmlns:a16="http://schemas.microsoft.com/office/drawing/2014/main" id="{72F9DB1F-7206-4F48-BFE1-47B92BDEEFE1}"/>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sp>
        <p:nvSpPr>
          <p:cNvPr id="10" name="Textfeld 9">
            <a:extLst>
              <a:ext uri="{FF2B5EF4-FFF2-40B4-BE49-F238E27FC236}">
                <a16:creationId xmlns:a16="http://schemas.microsoft.com/office/drawing/2014/main" id="{4754533B-F117-D14F-AB18-7C075099D855}"/>
              </a:ext>
            </a:extLst>
          </p:cNvPr>
          <p:cNvSpPr txBox="1"/>
          <p:nvPr/>
        </p:nvSpPr>
        <p:spPr>
          <a:xfrm>
            <a:off x="1367644" y="2083495"/>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4" name="Foliennummernplatzhalter 3">
            <a:extLst>
              <a:ext uri="{FF2B5EF4-FFF2-40B4-BE49-F238E27FC236}">
                <a16:creationId xmlns:a16="http://schemas.microsoft.com/office/drawing/2014/main" id="{8847F73B-985F-5044-8F2E-9E5278660FA3}"/>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22</a:t>
            </a:fld>
            <a:endParaRPr lang="de-DE" dirty="0">
              <a:solidFill>
                <a:srgbClr val="00376C"/>
              </a:solidFill>
            </a:endParaRPr>
          </a:p>
        </p:txBody>
      </p:sp>
    </p:spTree>
    <p:extLst>
      <p:ext uri="{BB962C8B-B14F-4D97-AF65-F5344CB8AC3E}">
        <p14:creationId xmlns:p14="http://schemas.microsoft.com/office/powerpoint/2010/main" val="157839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51A0CA2-9B67-1049-82EC-F1B340BAEC4D}"/>
              </a:ext>
            </a:extLst>
          </p:cNvPr>
          <p:cNvPicPr>
            <a:picLocks noChangeAspect="1"/>
          </p:cNvPicPr>
          <p:nvPr/>
        </p:nvPicPr>
        <p:blipFill>
          <a:blip r:embed="rId3"/>
          <a:stretch>
            <a:fillRect/>
          </a:stretch>
        </p:blipFill>
        <p:spPr>
          <a:xfrm>
            <a:off x="2664000" y="908720"/>
            <a:ext cx="5544615" cy="3326769"/>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14" name="Rectangle 6">
            <a:extLst>
              <a:ext uri="{FF2B5EF4-FFF2-40B4-BE49-F238E27FC236}">
                <a16:creationId xmlns:a16="http://schemas.microsoft.com/office/drawing/2014/main" id="{878E2D7F-32CF-FC44-8713-615D6559546C}"/>
              </a:ext>
            </a:extLst>
          </p:cNvPr>
          <p:cNvSpPr txBox="1">
            <a:spLocks noChangeArrowheads="1"/>
          </p:cNvSpPr>
          <p:nvPr/>
        </p:nvSpPr>
        <p:spPr bwMode="auto">
          <a:xfrm>
            <a:off x="2635793" y="4643540"/>
            <a:ext cx="6408712"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16" name="Rectangle 6">
            <a:extLst>
              <a:ext uri="{FF2B5EF4-FFF2-40B4-BE49-F238E27FC236}">
                <a16:creationId xmlns:a16="http://schemas.microsoft.com/office/drawing/2014/main" id="{39BFDB1A-F805-C64F-A7DC-370498621119}"/>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moralisch gefordert, weil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moralisch gefordert macht.</a:t>
            </a:r>
          </a:p>
          <a:p>
            <a:pPr marL="0" indent="0">
              <a:spcAft>
                <a:spcPts val="0"/>
              </a:spcAft>
              <a:buNone/>
            </a:pPr>
            <a:endParaRPr lang="de-DE" sz="2200" kern="0" dirty="0">
              <a:solidFill>
                <a:srgbClr val="00376C"/>
              </a:solidFill>
              <a:latin typeface="Verdana" charset="0"/>
              <a:ea typeface="Verdana" charset="0"/>
              <a:cs typeface="Verdana" charset="0"/>
            </a:endParaRPr>
          </a:p>
        </p:txBody>
      </p:sp>
      <p:cxnSp>
        <p:nvCxnSpPr>
          <p:cNvPr id="8" name="Gerade Verbindung mit Pfeil 7">
            <a:extLst>
              <a:ext uri="{FF2B5EF4-FFF2-40B4-BE49-F238E27FC236}">
                <a16:creationId xmlns:a16="http://schemas.microsoft.com/office/drawing/2014/main" id="{AF60CDAA-F170-AB48-8440-6A78E558FBCC}"/>
              </a:ext>
            </a:extLst>
          </p:cNvPr>
          <p:cNvCxnSpPr/>
          <p:nvPr/>
        </p:nvCxnSpPr>
        <p:spPr>
          <a:xfrm flipV="1">
            <a:off x="1368000" y="1394405"/>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feld 8">
            <a:extLst>
              <a:ext uri="{FF2B5EF4-FFF2-40B4-BE49-F238E27FC236}">
                <a16:creationId xmlns:a16="http://schemas.microsoft.com/office/drawing/2014/main" id="{72F9DB1F-7206-4F48-BFE1-47B92BDEEFE1}"/>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sp>
        <p:nvSpPr>
          <p:cNvPr id="10" name="Textfeld 9">
            <a:extLst>
              <a:ext uri="{FF2B5EF4-FFF2-40B4-BE49-F238E27FC236}">
                <a16:creationId xmlns:a16="http://schemas.microsoft.com/office/drawing/2014/main" id="{4754533B-F117-D14F-AB18-7C075099D855}"/>
              </a:ext>
            </a:extLst>
          </p:cNvPr>
          <p:cNvSpPr txBox="1"/>
          <p:nvPr/>
        </p:nvSpPr>
        <p:spPr>
          <a:xfrm>
            <a:off x="1367644" y="2083495"/>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4" name="Foliennummernplatzhalter 3">
            <a:extLst>
              <a:ext uri="{FF2B5EF4-FFF2-40B4-BE49-F238E27FC236}">
                <a16:creationId xmlns:a16="http://schemas.microsoft.com/office/drawing/2014/main" id="{9A409B3B-DFF9-654B-9F63-9009C820B172}"/>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23</a:t>
            </a:fld>
            <a:endParaRPr lang="de-DE" dirty="0">
              <a:solidFill>
                <a:srgbClr val="00376C"/>
              </a:solidFill>
            </a:endParaRPr>
          </a:p>
        </p:txBody>
      </p:sp>
    </p:spTree>
    <p:extLst>
      <p:ext uri="{BB962C8B-B14F-4D97-AF65-F5344CB8AC3E}">
        <p14:creationId xmlns:p14="http://schemas.microsoft.com/office/powerpoint/2010/main" val="114671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052736"/>
            <a:ext cx="8280920" cy="453650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Moralische Gründe können Handlungen moralisch gefordert machen.</a:t>
            </a: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				</a:t>
            </a: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4" name="Foliennummernplatzhalter 3">
            <a:extLst>
              <a:ext uri="{FF2B5EF4-FFF2-40B4-BE49-F238E27FC236}">
                <a16:creationId xmlns:a16="http://schemas.microsoft.com/office/drawing/2014/main" id="{B830870E-3CCA-EB42-83B1-7E2C108499C3}"/>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24</a:t>
            </a:fld>
            <a:endParaRPr lang="de-DE" dirty="0">
              <a:solidFill>
                <a:srgbClr val="00376C"/>
              </a:solidFill>
            </a:endParaRPr>
          </a:p>
        </p:txBody>
      </p:sp>
    </p:spTree>
    <p:extLst>
      <p:ext uri="{BB962C8B-B14F-4D97-AF65-F5344CB8AC3E}">
        <p14:creationId xmlns:p14="http://schemas.microsoft.com/office/powerpoint/2010/main" val="66583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animEffect transition="in" filter="fade">
                                      <p:cBhvr>
                                        <p:cTn id="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455DE94-BFDE-A045-8EED-786EA6FC7ECD}"/>
              </a:ext>
            </a:extLst>
          </p:cNvPr>
          <p:cNvPicPr>
            <a:picLocks noChangeAspect="1"/>
          </p:cNvPicPr>
          <p:nvPr/>
        </p:nvPicPr>
        <p:blipFill>
          <a:blip r:embed="rId3"/>
          <a:stretch>
            <a:fillRect/>
          </a:stretch>
        </p:blipFill>
        <p:spPr>
          <a:xfrm>
            <a:off x="1043541" y="908720"/>
            <a:ext cx="635000" cy="800100"/>
          </a:xfrm>
          <a:prstGeom prst="rect">
            <a:avLst/>
          </a:prstGeom>
        </p:spPr>
      </p:pic>
      <p:pic>
        <p:nvPicPr>
          <p:cNvPr id="2" name="Grafik 1">
            <a:extLst>
              <a:ext uri="{FF2B5EF4-FFF2-40B4-BE49-F238E27FC236}">
                <a16:creationId xmlns:a16="http://schemas.microsoft.com/office/drawing/2014/main" id="{751A0CA2-9B67-1049-82EC-F1B340BAEC4D}"/>
              </a:ext>
            </a:extLst>
          </p:cNvPr>
          <p:cNvPicPr>
            <a:picLocks noChangeAspect="1"/>
          </p:cNvPicPr>
          <p:nvPr/>
        </p:nvPicPr>
        <p:blipFill>
          <a:blip r:embed="rId4"/>
          <a:stretch>
            <a:fillRect/>
          </a:stretch>
        </p:blipFill>
        <p:spPr>
          <a:xfrm>
            <a:off x="2664000" y="908720"/>
            <a:ext cx="5544615" cy="3326769"/>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14" name="Rectangle 6">
            <a:extLst>
              <a:ext uri="{FF2B5EF4-FFF2-40B4-BE49-F238E27FC236}">
                <a16:creationId xmlns:a16="http://schemas.microsoft.com/office/drawing/2014/main" id="{878E2D7F-32CF-FC44-8713-615D6559546C}"/>
              </a:ext>
            </a:extLst>
          </p:cNvPr>
          <p:cNvSpPr txBox="1">
            <a:spLocks noChangeArrowheads="1"/>
          </p:cNvSpPr>
          <p:nvPr/>
        </p:nvSpPr>
        <p:spPr bwMode="auto">
          <a:xfrm>
            <a:off x="2635793" y="4643540"/>
            <a:ext cx="6408712"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12" name="Rectangle 6">
            <a:extLst>
              <a:ext uri="{FF2B5EF4-FFF2-40B4-BE49-F238E27FC236}">
                <a16:creationId xmlns:a16="http://schemas.microsoft.com/office/drawing/2014/main" id="{6397228C-C2B1-1241-8BD1-516E72C873FA}"/>
              </a:ext>
            </a:extLst>
          </p:cNvPr>
          <p:cNvSpPr txBox="1">
            <a:spLocks noChangeArrowheads="1"/>
          </p:cNvSpPr>
          <p:nvPr/>
        </p:nvSpPr>
        <p:spPr bwMode="auto">
          <a:xfrm>
            <a:off x="964997" y="1717620"/>
            <a:ext cx="792088" cy="41523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Curt</a:t>
            </a: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4" name="Foliennummernplatzhalter 3">
            <a:extLst>
              <a:ext uri="{FF2B5EF4-FFF2-40B4-BE49-F238E27FC236}">
                <a16:creationId xmlns:a16="http://schemas.microsoft.com/office/drawing/2014/main" id="{68BC48E6-E50B-6A40-AACF-4B00792E1944}"/>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25</a:t>
            </a:fld>
            <a:endParaRPr lang="de-DE" dirty="0">
              <a:solidFill>
                <a:srgbClr val="00376C"/>
              </a:solidFill>
            </a:endParaRPr>
          </a:p>
        </p:txBody>
      </p:sp>
    </p:spTree>
    <p:extLst>
      <p:ext uri="{BB962C8B-B14F-4D97-AF65-F5344CB8AC3E}">
        <p14:creationId xmlns:p14="http://schemas.microsoft.com/office/powerpoint/2010/main" val="118616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95AB78A-0761-6746-892A-643256F2FD26}"/>
              </a:ext>
            </a:extLst>
          </p:cNvPr>
          <p:cNvPicPr>
            <a:picLocks noChangeAspect="1"/>
          </p:cNvPicPr>
          <p:nvPr/>
        </p:nvPicPr>
        <p:blipFill>
          <a:blip r:embed="rId3"/>
          <a:stretch>
            <a:fillRect/>
          </a:stretch>
        </p:blipFill>
        <p:spPr>
          <a:xfrm>
            <a:off x="2646000" y="900000"/>
            <a:ext cx="5563989" cy="3357096"/>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9" name="Rectangle 6">
            <a:extLst>
              <a:ext uri="{FF2B5EF4-FFF2-40B4-BE49-F238E27FC236}">
                <a16:creationId xmlns:a16="http://schemas.microsoft.com/office/drawing/2014/main" id="{0C30DC00-D448-0D4F-8A87-6E1C962F8264}"/>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Curt wartet auf Anna, da sie ein Medikament für ihn dabei hat, das ihn vor starken Schmerzen bewahrt. Dies klappt aber nur, wenn Anna den unteren Weg nimmt, weil der obere länger ist.</a:t>
            </a:r>
            <a:endParaRPr lang="de-DE" sz="2200" kern="0" dirty="0">
              <a:solidFill>
                <a:srgbClr val="00376C"/>
              </a:solidFill>
              <a:latin typeface="Verdana" charset="0"/>
              <a:ea typeface="Verdana" charset="0"/>
              <a:cs typeface="Verdana" charset="0"/>
            </a:endParaRPr>
          </a:p>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1" name="Gerade Verbindung mit Pfeil 10">
            <a:extLst>
              <a:ext uri="{FF2B5EF4-FFF2-40B4-BE49-F238E27FC236}">
                <a16:creationId xmlns:a16="http://schemas.microsoft.com/office/drawing/2014/main" id="{2723990C-8B6E-1D48-8549-3DE46907BA6C}"/>
              </a:ext>
            </a:extLst>
          </p:cNvPr>
          <p:cNvCxnSpPr/>
          <p:nvPr/>
        </p:nvCxnSpPr>
        <p:spPr>
          <a:xfrm flipV="1">
            <a:off x="1368000" y="1394405"/>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feld 12">
            <a:extLst>
              <a:ext uri="{FF2B5EF4-FFF2-40B4-BE49-F238E27FC236}">
                <a16:creationId xmlns:a16="http://schemas.microsoft.com/office/drawing/2014/main" id="{7468D46D-569F-0E43-9A6C-2C155F8C7F82}"/>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5" name="Gerade Verbindung mit Pfeil 14">
            <a:extLst>
              <a:ext uri="{FF2B5EF4-FFF2-40B4-BE49-F238E27FC236}">
                <a16:creationId xmlns:a16="http://schemas.microsoft.com/office/drawing/2014/main" id="{42428794-67F1-FC4A-A506-E046D9F608FA}"/>
              </a:ext>
            </a:extLst>
          </p:cNvPr>
          <p:cNvCxnSpPr>
            <a:cxnSpLocks/>
          </p:cNvCxnSpPr>
          <p:nvPr/>
        </p:nvCxnSpPr>
        <p:spPr>
          <a:xfrm>
            <a:off x="1368000" y="3502800"/>
            <a:ext cx="0" cy="1655048"/>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 name="Foliennummernplatzhalter 2">
            <a:extLst>
              <a:ext uri="{FF2B5EF4-FFF2-40B4-BE49-F238E27FC236}">
                <a16:creationId xmlns:a16="http://schemas.microsoft.com/office/drawing/2014/main" id="{A7DDBE5C-7394-BE4F-B250-E16FD14614D7}"/>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26</a:t>
            </a:fld>
            <a:endParaRPr lang="de-DE" dirty="0">
              <a:solidFill>
                <a:srgbClr val="00376C"/>
              </a:solidFill>
            </a:endParaRPr>
          </a:p>
        </p:txBody>
      </p:sp>
    </p:spTree>
    <p:extLst>
      <p:ext uri="{BB962C8B-B14F-4D97-AF65-F5344CB8AC3E}">
        <p14:creationId xmlns:p14="http://schemas.microsoft.com/office/powerpoint/2010/main" val="128130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95AB78A-0761-6746-892A-643256F2FD26}"/>
              </a:ext>
            </a:extLst>
          </p:cNvPr>
          <p:cNvPicPr>
            <a:picLocks noChangeAspect="1"/>
          </p:cNvPicPr>
          <p:nvPr/>
        </p:nvPicPr>
        <p:blipFill>
          <a:blip r:embed="rId3"/>
          <a:stretch>
            <a:fillRect/>
          </a:stretch>
        </p:blipFill>
        <p:spPr>
          <a:xfrm>
            <a:off x="2646000" y="900000"/>
            <a:ext cx="5563989" cy="3357096"/>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9" name="Rectangle 6">
            <a:extLst>
              <a:ext uri="{FF2B5EF4-FFF2-40B4-BE49-F238E27FC236}">
                <a16:creationId xmlns:a16="http://schemas.microsoft.com/office/drawing/2014/main" id="{0C30DC00-D448-0D4F-8A87-6E1C962F8264}"/>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	</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Erspart Bert starke Schmerzen.</a:t>
            </a:r>
          </a:p>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 	</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Lässt Curt starke Schmerzen erleiden.</a:t>
            </a:r>
          </a:p>
          <a:p>
            <a:pPr marL="0" indent="0">
              <a:spcAft>
                <a:spcPts val="0"/>
              </a:spcAft>
              <a:buNone/>
            </a:pPr>
            <a:endParaRPr lang="de-DE" sz="2200" kern="0" dirty="0">
              <a:solidFill>
                <a:srgbClr val="00376C"/>
              </a:solidFill>
              <a:latin typeface="Verdana" charset="0"/>
              <a:ea typeface="Verdana" charset="0"/>
              <a:cs typeface="Verdana" charset="0"/>
            </a:endParaRPr>
          </a:p>
        </p:txBody>
      </p:sp>
      <p:cxnSp>
        <p:nvCxnSpPr>
          <p:cNvPr id="11" name="Gerade Verbindung mit Pfeil 10">
            <a:extLst>
              <a:ext uri="{FF2B5EF4-FFF2-40B4-BE49-F238E27FC236}">
                <a16:creationId xmlns:a16="http://schemas.microsoft.com/office/drawing/2014/main" id="{2723990C-8B6E-1D48-8549-3DE46907BA6C}"/>
              </a:ext>
            </a:extLst>
          </p:cNvPr>
          <p:cNvCxnSpPr/>
          <p:nvPr/>
        </p:nvCxnSpPr>
        <p:spPr>
          <a:xfrm flipV="1">
            <a:off x="1368000" y="1394405"/>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feld 12">
            <a:extLst>
              <a:ext uri="{FF2B5EF4-FFF2-40B4-BE49-F238E27FC236}">
                <a16:creationId xmlns:a16="http://schemas.microsoft.com/office/drawing/2014/main" id="{7468D46D-569F-0E43-9A6C-2C155F8C7F82}"/>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5" name="Gerade Verbindung mit Pfeil 14">
            <a:extLst>
              <a:ext uri="{FF2B5EF4-FFF2-40B4-BE49-F238E27FC236}">
                <a16:creationId xmlns:a16="http://schemas.microsoft.com/office/drawing/2014/main" id="{42428794-67F1-FC4A-A506-E046D9F608FA}"/>
              </a:ext>
            </a:extLst>
          </p:cNvPr>
          <p:cNvCxnSpPr>
            <a:cxnSpLocks/>
          </p:cNvCxnSpPr>
          <p:nvPr/>
        </p:nvCxnSpPr>
        <p:spPr>
          <a:xfrm>
            <a:off x="1368000" y="3502800"/>
            <a:ext cx="0" cy="1655048"/>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feld 16">
            <a:extLst>
              <a:ext uri="{FF2B5EF4-FFF2-40B4-BE49-F238E27FC236}">
                <a16:creationId xmlns:a16="http://schemas.microsoft.com/office/drawing/2014/main" id="{41A76163-6278-3C41-83A9-917701947AC9}"/>
              </a:ext>
            </a:extLst>
          </p:cNvPr>
          <p:cNvSpPr txBox="1"/>
          <p:nvPr/>
        </p:nvSpPr>
        <p:spPr>
          <a:xfrm>
            <a:off x="1278006" y="4057880"/>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8" name="Textfeld 17">
            <a:extLst>
              <a:ext uri="{FF2B5EF4-FFF2-40B4-BE49-F238E27FC236}">
                <a16:creationId xmlns:a16="http://schemas.microsoft.com/office/drawing/2014/main" id="{7B80411C-5393-5B47-AE0A-9B7A892D7676}"/>
              </a:ext>
            </a:extLst>
          </p:cNvPr>
          <p:cNvSpPr txBox="1"/>
          <p:nvPr/>
        </p:nvSpPr>
        <p:spPr>
          <a:xfrm>
            <a:off x="1367644" y="2083495"/>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3" name="Foliennummernplatzhalter 2">
            <a:extLst>
              <a:ext uri="{FF2B5EF4-FFF2-40B4-BE49-F238E27FC236}">
                <a16:creationId xmlns:a16="http://schemas.microsoft.com/office/drawing/2014/main" id="{5BD5C877-A7F3-5E4C-A138-5218BDDCED75}"/>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27</a:t>
            </a:fld>
            <a:endParaRPr lang="de-DE" dirty="0">
              <a:solidFill>
                <a:srgbClr val="00376C"/>
              </a:solidFill>
            </a:endParaRPr>
          </a:p>
        </p:txBody>
      </p:sp>
    </p:spTree>
    <p:extLst>
      <p:ext uri="{BB962C8B-B14F-4D97-AF65-F5344CB8AC3E}">
        <p14:creationId xmlns:p14="http://schemas.microsoft.com/office/powerpoint/2010/main" val="308749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95AB78A-0761-6746-892A-643256F2FD26}"/>
              </a:ext>
            </a:extLst>
          </p:cNvPr>
          <p:cNvPicPr>
            <a:picLocks noChangeAspect="1"/>
          </p:cNvPicPr>
          <p:nvPr/>
        </p:nvPicPr>
        <p:blipFill>
          <a:blip r:embed="rId3"/>
          <a:stretch>
            <a:fillRect/>
          </a:stretch>
        </p:blipFill>
        <p:spPr>
          <a:xfrm>
            <a:off x="2646000" y="900000"/>
            <a:ext cx="5563989" cy="3357096"/>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9" name="Rectangle 6">
            <a:extLst>
              <a:ext uri="{FF2B5EF4-FFF2-40B4-BE49-F238E27FC236}">
                <a16:creationId xmlns:a16="http://schemas.microsoft.com/office/drawing/2014/main" id="{0C30DC00-D448-0D4F-8A87-6E1C962F8264}"/>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Symbol" pitchFamily="2" charset="2"/>
              <a:ea typeface="Verdana" panose="020B0604030504040204" pitchFamily="34" charset="0"/>
              <a:cs typeface="Verdana" panose="020B0604030504040204" pitchFamily="34" charset="0"/>
            </a:endParaRPr>
          </a:p>
          <a:p>
            <a:pPr marL="0" indent="0">
              <a:spcAft>
                <a:spcPts val="0"/>
              </a:spcAft>
              <a:buNone/>
            </a:pP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nicht moralisch gefordert, weil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 </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verhindert, dass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a:t>
            </a:r>
            <a:r>
              <a:rPr lang="de-DE" sz="1800" dirty="0">
                <a:solidFill>
                  <a:srgbClr val="00376C"/>
                </a:solidFill>
                <a:latin typeface="Symbol" pitchFamily="2" charset="2"/>
                <a:ea typeface="Verdana" panose="020B0604030504040204" pitchFamily="34" charset="0"/>
                <a:cs typeface="Verdana" panose="020B0604030504040204" pitchFamily="34" charset="0"/>
              </a:rPr>
              <a:t>f </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moralisch gefordert macht.</a:t>
            </a:r>
          </a:p>
          <a:p>
            <a:pPr marL="0" indent="0">
              <a:spcAft>
                <a:spcPts val="0"/>
              </a:spcAft>
              <a:buNone/>
            </a:pPr>
            <a:endParaRPr lang="de-DE" sz="2200" kern="0" dirty="0">
              <a:solidFill>
                <a:srgbClr val="00376C"/>
              </a:solidFill>
              <a:latin typeface="Verdana" charset="0"/>
              <a:ea typeface="Verdana" charset="0"/>
              <a:cs typeface="Verdana" charset="0"/>
            </a:endParaRPr>
          </a:p>
        </p:txBody>
      </p:sp>
      <p:cxnSp>
        <p:nvCxnSpPr>
          <p:cNvPr id="11" name="Gerade Verbindung mit Pfeil 10">
            <a:extLst>
              <a:ext uri="{FF2B5EF4-FFF2-40B4-BE49-F238E27FC236}">
                <a16:creationId xmlns:a16="http://schemas.microsoft.com/office/drawing/2014/main" id="{2723990C-8B6E-1D48-8549-3DE46907BA6C}"/>
              </a:ext>
            </a:extLst>
          </p:cNvPr>
          <p:cNvCxnSpPr/>
          <p:nvPr/>
        </p:nvCxnSpPr>
        <p:spPr>
          <a:xfrm flipV="1">
            <a:off x="1368000" y="1394405"/>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feld 12">
            <a:extLst>
              <a:ext uri="{FF2B5EF4-FFF2-40B4-BE49-F238E27FC236}">
                <a16:creationId xmlns:a16="http://schemas.microsoft.com/office/drawing/2014/main" id="{7468D46D-569F-0E43-9A6C-2C155F8C7F82}"/>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5" name="Gerade Verbindung mit Pfeil 14">
            <a:extLst>
              <a:ext uri="{FF2B5EF4-FFF2-40B4-BE49-F238E27FC236}">
                <a16:creationId xmlns:a16="http://schemas.microsoft.com/office/drawing/2014/main" id="{42428794-67F1-FC4A-A506-E046D9F608FA}"/>
              </a:ext>
            </a:extLst>
          </p:cNvPr>
          <p:cNvCxnSpPr>
            <a:cxnSpLocks/>
          </p:cNvCxnSpPr>
          <p:nvPr/>
        </p:nvCxnSpPr>
        <p:spPr>
          <a:xfrm>
            <a:off x="1368000" y="3502800"/>
            <a:ext cx="0" cy="1655048"/>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feld 16">
            <a:extLst>
              <a:ext uri="{FF2B5EF4-FFF2-40B4-BE49-F238E27FC236}">
                <a16:creationId xmlns:a16="http://schemas.microsoft.com/office/drawing/2014/main" id="{41A76163-6278-3C41-83A9-917701947AC9}"/>
              </a:ext>
            </a:extLst>
          </p:cNvPr>
          <p:cNvSpPr txBox="1"/>
          <p:nvPr/>
        </p:nvSpPr>
        <p:spPr>
          <a:xfrm>
            <a:off x="1278006" y="4057880"/>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8" name="Textfeld 17">
            <a:extLst>
              <a:ext uri="{FF2B5EF4-FFF2-40B4-BE49-F238E27FC236}">
                <a16:creationId xmlns:a16="http://schemas.microsoft.com/office/drawing/2014/main" id="{7B80411C-5393-5B47-AE0A-9B7A892D7676}"/>
              </a:ext>
            </a:extLst>
          </p:cNvPr>
          <p:cNvSpPr txBox="1"/>
          <p:nvPr/>
        </p:nvSpPr>
        <p:spPr>
          <a:xfrm>
            <a:off x="1367644" y="2083495"/>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3" name="Foliennummernplatzhalter 2">
            <a:extLst>
              <a:ext uri="{FF2B5EF4-FFF2-40B4-BE49-F238E27FC236}">
                <a16:creationId xmlns:a16="http://schemas.microsoft.com/office/drawing/2014/main" id="{90EE359D-F0FC-214A-8A9E-A3E9601F226E}"/>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28</a:t>
            </a:fld>
            <a:endParaRPr lang="de-DE" dirty="0">
              <a:solidFill>
                <a:srgbClr val="00376C"/>
              </a:solidFill>
            </a:endParaRPr>
          </a:p>
        </p:txBody>
      </p:sp>
    </p:spTree>
    <p:extLst>
      <p:ext uri="{BB962C8B-B14F-4D97-AF65-F5344CB8AC3E}">
        <p14:creationId xmlns:p14="http://schemas.microsoft.com/office/powerpoint/2010/main" val="191539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95AB78A-0761-6746-892A-643256F2FD26}"/>
              </a:ext>
            </a:extLst>
          </p:cNvPr>
          <p:cNvPicPr>
            <a:picLocks noChangeAspect="1"/>
          </p:cNvPicPr>
          <p:nvPr/>
        </p:nvPicPr>
        <p:blipFill>
          <a:blip r:embed="rId3"/>
          <a:stretch>
            <a:fillRect/>
          </a:stretch>
        </p:blipFill>
        <p:spPr>
          <a:xfrm>
            <a:off x="2646000" y="900000"/>
            <a:ext cx="5563989" cy="3357096"/>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9" name="Rectangle 6">
            <a:extLst>
              <a:ext uri="{FF2B5EF4-FFF2-40B4-BE49-F238E27FC236}">
                <a16:creationId xmlns:a16="http://schemas.microsoft.com/office/drawing/2014/main" id="{0C30DC00-D448-0D4F-8A87-6E1C962F8264}"/>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Symbol" pitchFamily="2" charset="2"/>
              <a:ea typeface="Verdana" panose="020B0604030504040204" pitchFamily="34" charset="0"/>
              <a:cs typeface="Verdana" panose="020B0604030504040204" pitchFamily="34" charset="0"/>
            </a:endParaRPr>
          </a:p>
          <a:p>
            <a:pPr marL="0" indent="0">
              <a:spcAft>
                <a:spcPts val="0"/>
              </a:spcAft>
              <a:buNone/>
            </a:pP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nicht moralisch gefordert, weil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 </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entschärft.</a:t>
            </a:r>
          </a:p>
          <a:p>
            <a:pPr marL="0" indent="0">
              <a:spcAft>
                <a:spcPts val="0"/>
              </a:spcAft>
              <a:buNone/>
            </a:pPr>
            <a:endParaRPr lang="de-DE" sz="2200" kern="0" dirty="0">
              <a:solidFill>
                <a:srgbClr val="00376C"/>
              </a:solidFill>
              <a:latin typeface="Verdana" charset="0"/>
              <a:ea typeface="Verdana" charset="0"/>
              <a:cs typeface="Verdana" charset="0"/>
            </a:endParaRPr>
          </a:p>
        </p:txBody>
      </p:sp>
      <p:cxnSp>
        <p:nvCxnSpPr>
          <p:cNvPr id="11" name="Gerade Verbindung mit Pfeil 10">
            <a:extLst>
              <a:ext uri="{FF2B5EF4-FFF2-40B4-BE49-F238E27FC236}">
                <a16:creationId xmlns:a16="http://schemas.microsoft.com/office/drawing/2014/main" id="{2723990C-8B6E-1D48-8549-3DE46907BA6C}"/>
              </a:ext>
            </a:extLst>
          </p:cNvPr>
          <p:cNvCxnSpPr/>
          <p:nvPr/>
        </p:nvCxnSpPr>
        <p:spPr>
          <a:xfrm flipV="1">
            <a:off x="1368000" y="1394405"/>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feld 12">
            <a:extLst>
              <a:ext uri="{FF2B5EF4-FFF2-40B4-BE49-F238E27FC236}">
                <a16:creationId xmlns:a16="http://schemas.microsoft.com/office/drawing/2014/main" id="{7468D46D-569F-0E43-9A6C-2C155F8C7F82}"/>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5" name="Gerade Verbindung mit Pfeil 14">
            <a:extLst>
              <a:ext uri="{FF2B5EF4-FFF2-40B4-BE49-F238E27FC236}">
                <a16:creationId xmlns:a16="http://schemas.microsoft.com/office/drawing/2014/main" id="{42428794-67F1-FC4A-A506-E046D9F608FA}"/>
              </a:ext>
            </a:extLst>
          </p:cNvPr>
          <p:cNvCxnSpPr>
            <a:cxnSpLocks/>
          </p:cNvCxnSpPr>
          <p:nvPr/>
        </p:nvCxnSpPr>
        <p:spPr>
          <a:xfrm>
            <a:off x="1368000" y="3502800"/>
            <a:ext cx="0" cy="1655048"/>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feld 16">
            <a:extLst>
              <a:ext uri="{FF2B5EF4-FFF2-40B4-BE49-F238E27FC236}">
                <a16:creationId xmlns:a16="http://schemas.microsoft.com/office/drawing/2014/main" id="{41A76163-6278-3C41-83A9-917701947AC9}"/>
              </a:ext>
            </a:extLst>
          </p:cNvPr>
          <p:cNvSpPr txBox="1"/>
          <p:nvPr/>
        </p:nvSpPr>
        <p:spPr>
          <a:xfrm>
            <a:off x="1278006" y="4057880"/>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8" name="Textfeld 17">
            <a:extLst>
              <a:ext uri="{FF2B5EF4-FFF2-40B4-BE49-F238E27FC236}">
                <a16:creationId xmlns:a16="http://schemas.microsoft.com/office/drawing/2014/main" id="{7B80411C-5393-5B47-AE0A-9B7A892D7676}"/>
              </a:ext>
            </a:extLst>
          </p:cNvPr>
          <p:cNvSpPr txBox="1"/>
          <p:nvPr/>
        </p:nvSpPr>
        <p:spPr>
          <a:xfrm>
            <a:off x="1367644" y="2083495"/>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3" name="Foliennummernplatzhalter 2">
            <a:extLst>
              <a:ext uri="{FF2B5EF4-FFF2-40B4-BE49-F238E27FC236}">
                <a16:creationId xmlns:a16="http://schemas.microsoft.com/office/drawing/2014/main" id="{314A1535-2D77-4A4F-AD18-BA6400AA7B34}"/>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29</a:t>
            </a:fld>
            <a:endParaRPr lang="de-DE" dirty="0">
              <a:solidFill>
                <a:srgbClr val="00376C"/>
              </a:solidFill>
            </a:endParaRPr>
          </a:p>
        </p:txBody>
      </p:sp>
    </p:spTree>
    <p:extLst>
      <p:ext uri="{BB962C8B-B14F-4D97-AF65-F5344CB8AC3E}">
        <p14:creationId xmlns:p14="http://schemas.microsoft.com/office/powerpoint/2010/main" val="145692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340768"/>
            <a:ext cx="8280920" cy="453650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Wie hängen moralische Gründe und moralische Forderungen zusammen?</a:t>
            </a: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4" name="Foliennummernplatzhalter 3">
            <a:extLst>
              <a:ext uri="{FF2B5EF4-FFF2-40B4-BE49-F238E27FC236}">
                <a16:creationId xmlns:a16="http://schemas.microsoft.com/office/drawing/2014/main" id="{01CFC694-A79E-F147-8995-6E463BBEFC5E}"/>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3</a:t>
            </a:fld>
            <a:endParaRPr lang="de-DE" dirty="0">
              <a:solidFill>
                <a:srgbClr val="00376C"/>
              </a:solidFill>
            </a:endParaRPr>
          </a:p>
        </p:txBody>
      </p:sp>
    </p:spTree>
    <p:extLst>
      <p:ext uri="{BB962C8B-B14F-4D97-AF65-F5344CB8AC3E}">
        <p14:creationId xmlns:p14="http://schemas.microsoft.com/office/powerpoint/2010/main" val="364051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fade">
                                      <p:cBhvr>
                                        <p:cTn id="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052736"/>
            <a:ext cx="8280920" cy="453650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Moralische Gründe gegen eine Handlung können moralische Gründe für die Handlung entschärfen.</a:t>
            </a: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				</a:t>
            </a: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4" name="Foliennummernplatzhalter 3">
            <a:extLst>
              <a:ext uri="{FF2B5EF4-FFF2-40B4-BE49-F238E27FC236}">
                <a16:creationId xmlns:a16="http://schemas.microsoft.com/office/drawing/2014/main" id="{A740D32D-D857-A246-935A-0E4F25980ED3}"/>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30</a:t>
            </a:fld>
            <a:endParaRPr lang="de-DE" dirty="0">
              <a:solidFill>
                <a:srgbClr val="00376C"/>
              </a:solidFill>
            </a:endParaRPr>
          </a:p>
        </p:txBody>
      </p:sp>
    </p:spTree>
    <p:extLst>
      <p:ext uri="{BB962C8B-B14F-4D97-AF65-F5344CB8AC3E}">
        <p14:creationId xmlns:p14="http://schemas.microsoft.com/office/powerpoint/2010/main" val="311699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animEffect transition="in" filter="fade">
                                      <p:cBhvr>
                                        <p:cTn id="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51A0CA2-9B67-1049-82EC-F1B340BAEC4D}"/>
              </a:ext>
            </a:extLst>
          </p:cNvPr>
          <p:cNvPicPr>
            <a:picLocks noChangeAspect="1"/>
          </p:cNvPicPr>
          <p:nvPr/>
        </p:nvPicPr>
        <p:blipFill>
          <a:blip r:embed="rId3"/>
          <a:stretch>
            <a:fillRect/>
          </a:stretch>
        </p:blipFill>
        <p:spPr>
          <a:xfrm>
            <a:off x="2664000" y="908720"/>
            <a:ext cx="5544615" cy="3326769"/>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14" name="Rectangle 6">
            <a:extLst>
              <a:ext uri="{FF2B5EF4-FFF2-40B4-BE49-F238E27FC236}">
                <a16:creationId xmlns:a16="http://schemas.microsoft.com/office/drawing/2014/main" id="{878E2D7F-32CF-FC44-8713-615D6559546C}"/>
              </a:ext>
            </a:extLst>
          </p:cNvPr>
          <p:cNvSpPr txBox="1">
            <a:spLocks noChangeArrowheads="1"/>
          </p:cNvSpPr>
          <p:nvPr/>
        </p:nvSpPr>
        <p:spPr bwMode="auto">
          <a:xfrm>
            <a:off x="2635793" y="4643540"/>
            <a:ext cx="6408712"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4" name="Foliennummernplatzhalter 3">
            <a:extLst>
              <a:ext uri="{FF2B5EF4-FFF2-40B4-BE49-F238E27FC236}">
                <a16:creationId xmlns:a16="http://schemas.microsoft.com/office/drawing/2014/main" id="{5B15817E-0AD7-2047-8767-6D9E8A7BCD42}"/>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31</a:t>
            </a:fld>
            <a:endParaRPr lang="de-DE" dirty="0">
              <a:solidFill>
                <a:srgbClr val="00376C"/>
              </a:solidFill>
            </a:endParaRPr>
          </a:p>
        </p:txBody>
      </p:sp>
    </p:spTree>
    <p:extLst>
      <p:ext uri="{BB962C8B-B14F-4D97-AF65-F5344CB8AC3E}">
        <p14:creationId xmlns:p14="http://schemas.microsoft.com/office/powerpoint/2010/main" val="65822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C76E0AF-C18C-174E-A63C-006B64A29DF4}"/>
              </a:ext>
            </a:extLst>
          </p:cNvPr>
          <p:cNvPicPr>
            <a:picLocks noChangeAspect="1"/>
          </p:cNvPicPr>
          <p:nvPr/>
        </p:nvPicPr>
        <p:blipFill>
          <a:blip r:embed="rId3"/>
          <a:stretch>
            <a:fillRect/>
          </a:stretch>
        </p:blipFill>
        <p:spPr>
          <a:xfrm>
            <a:off x="2664000" y="908720"/>
            <a:ext cx="5544000" cy="3365666"/>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6" name="Rectangle 6">
            <a:extLst>
              <a:ext uri="{FF2B5EF4-FFF2-40B4-BE49-F238E27FC236}">
                <a16:creationId xmlns:a16="http://schemas.microsoft.com/office/drawing/2014/main" id="{99D0D963-D5A5-234B-82A0-BA34E46F47AC}"/>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Wenn Anna den oberen Weg nimmt, könnte und würde sie Bert befreien. Sie trägt keine schützende Outdoor-Kleidung.</a:t>
            </a:r>
            <a:endParaRPr lang="de-DE" sz="2200" kern="0" dirty="0">
              <a:solidFill>
                <a:srgbClr val="00376C"/>
              </a:solidFill>
              <a:latin typeface="Verdana" charset="0"/>
              <a:ea typeface="Verdana" charset="0"/>
              <a:cs typeface="Verdana" charset="0"/>
            </a:endParaRPr>
          </a:p>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cxnSp>
        <p:nvCxnSpPr>
          <p:cNvPr id="7" name="Gerade Verbindung mit Pfeil 6">
            <a:extLst>
              <a:ext uri="{FF2B5EF4-FFF2-40B4-BE49-F238E27FC236}">
                <a16:creationId xmlns:a16="http://schemas.microsoft.com/office/drawing/2014/main" id="{5DF0BBD9-88DE-BC4F-8418-07F1FC5140AA}"/>
              </a:ext>
            </a:extLst>
          </p:cNvPr>
          <p:cNvCxnSpPr/>
          <p:nvPr/>
        </p:nvCxnSpPr>
        <p:spPr>
          <a:xfrm flipV="1">
            <a:off x="1368000" y="1394405"/>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feld 7">
            <a:extLst>
              <a:ext uri="{FF2B5EF4-FFF2-40B4-BE49-F238E27FC236}">
                <a16:creationId xmlns:a16="http://schemas.microsoft.com/office/drawing/2014/main" id="{4BD4E5BA-6066-3842-A314-2BEB565F064E}"/>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0" name="Gerade Verbindung mit Pfeil 9">
            <a:extLst>
              <a:ext uri="{FF2B5EF4-FFF2-40B4-BE49-F238E27FC236}">
                <a16:creationId xmlns:a16="http://schemas.microsoft.com/office/drawing/2014/main" id="{C1253BF6-8F94-D44D-AB82-92D2C02AD417}"/>
              </a:ext>
            </a:extLst>
          </p:cNvPr>
          <p:cNvCxnSpPr>
            <a:cxnSpLocks/>
          </p:cNvCxnSpPr>
          <p:nvPr/>
        </p:nvCxnSpPr>
        <p:spPr>
          <a:xfrm>
            <a:off x="1368000" y="3501008"/>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Foliennummernplatzhalter 3">
            <a:extLst>
              <a:ext uri="{FF2B5EF4-FFF2-40B4-BE49-F238E27FC236}">
                <a16:creationId xmlns:a16="http://schemas.microsoft.com/office/drawing/2014/main" id="{CB0CA828-55ED-BD4C-BAC7-FA35A65488DF}"/>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32</a:t>
            </a:fld>
            <a:endParaRPr lang="de-DE" dirty="0">
              <a:solidFill>
                <a:srgbClr val="00376C"/>
              </a:solidFill>
            </a:endParaRPr>
          </a:p>
        </p:txBody>
      </p:sp>
    </p:spTree>
    <p:extLst>
      <p:ext uri="{BB962C8B-B14F-4D97-AF65-F5344CB8AC3E}">
        <p14:creationId xmlns:p14="http://schemas.microsoft.com/office/powerpoint/2010/main" val="202598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C76E0AF-C18C-174E-A63C-006B64A29DF4}"/>
              </a:ext>
            </a:extLst>
          </p:cNvPr>
          <p:cNvPicPr>
            <a:picLocks noChangeAspect="1"/>
          </p:cNvPicPr>
          <p:nvPr/>
        </p:nvPicPr>
        <p:blipFill>
          <a:blip r:embed="rId3"/>
          <a:stretch>
            <a:fillRect/>
          </a:stretch>
        </p:blipFill>
        <p:spPr>
          <a:xfrm>
            <a:off x="2664000" y="908720"/>
            <a:ext cx="5544000" cy="3365666"/>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cxnSp>
        <p:nvCxnSpPr>
          <p:cNvPr id="7" name="Gerade Verbindung mit Pfeil 6">
            <a:extLst>
              <a:ext uri="{FF2B5EF4-FFF2-40B4-BE49-F238E27FC236}">
                <a16:creationId xmlns:a16="http://schemas.microsoft.com/office/drawing/2014/main" id="{5DF0BBD9-88DE-BC4F-8418-07F1FC5140AA}"/>
              </a:ext>
            </a:extLst>
          </p:cNvPr>
          <p:cNvCxnSpPr/>
          <p:nvPr/>
        </p:nvCxnSpPr>
        <p:spPr>
          <a:xfrm flipV="1">
            <a:off x="1368000" y="1394405"/>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feld 7">
            <a:extLst>
              <a:ext uri="{FF2B5EF4-FFF2-40B4-BE49-F238E27FC236}">
                <a16:creationId xmlns:a16="http://schemas.microsoft.com/office/drawing/2014/main" id="{4BD4E5BA-6066-3842-A314-2BEB565F064E}"/>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0" name="Gerade Verbindung mit Pfeil 9">
            <a:extLst>
              <a:ext uri="{FF2B5EF4-FFF2-40B4-BE49-F238E27FC236}">
                <a16:creationId xmlns:a16="http://schemas.microsoft.com/office/drawing/2014/main" id="{C1253BF6-8F94-D44D-AB82-92D2C02AD417}"/>
              </a:ext>
            </a:extLst>
          </p:cNvPr>
          <p:cNvCxnSpPr>
            <a:cxnSpLocks/>
          </p:cNvCxnSpPr>
          <p:nvPr/>
        </p:nvCxnSpPr>
        <p:spPr>
          <a:xfrm>
            <a:off x="1368000" y="3501008"/>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feld 8">
            <a:extLst>
              <a:ext uri="{FF2B5EF4-FFF2-40B4-BE49-F238E27FC236}">
                <a16:creationId xmlns:a16="http://schemas.microsoft.com/office/drawing/2014/main" id="{4951ADF5-FF49-7547-8489-BB819526BE8E}"/>
              </a:ext>
            </a:extLst>
          </p:cNvPr>
          <p:cNvSpPr txBox="1"/>
          <p:nvPr/>
        </p:nvSpPr>
        <p:spPr>
          <a:xfrm>
            <a:off x="1367644" y="2083495"/>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1" name="Textfeld 10">
            <a:extLst>
              <a:ext uri="{FF2B5EF4-FFF2-40B4-BE49-F238E27FC236}">
                <a16:creationId xmlns:a16="http://schemas.microsoft.com/office/drawing/2014/main" id="{BB171C9C-A222-7A42-9964-E284E1DAA9E9}"/>
              </a:ext>
            </a:extLst>
          </p:cNvPr>
          <p:cNvSpPr txBox="1"/>
          <p:nvPr/>
        </p:nvSpPr>
        <p:spPr>
          <a:xfrm>
            <a:off x="1368000" y="4077072"/>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2" name="Rectangle 6">
            <a:extLst>
              <a:ext uri="{FF2B5EF4-FFF2-40B4-BE49-F238E27FC236}">
                <a16:creationId xmlns:a16="http://schemas.microsoft.com/office/drawing/2014/main" id="{BCC74136-622B-194C-B778-406AE3145CC8}"/>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	</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Erspart Bert starke Schmerzen.</a:t>
            </a:r>
          </a:p>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 	</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Bereitet Anna starke Schmerzen.</a:t>
            </a:r>
          </a:p>
          <a:p>
            <a:pPr marL="0" indent="0">
              <a:spcAft>
                <a:spcPts val="0"/>
              </a:spcAft>
              <a:buNone/>
            </a:pPr>
            <a:endParaRPr lang="de-DE" sz="2200" kern="0" dirty="0">
              <a:solidFill>
                <a:srgbClr val="00376C"/>
              </a:solidFill>
              <a:latin typeface="Verdana" charset="0"/>
              <a:ea typeface="Verdana" charset="0"/>
              <a:cs typeface="Verdana" charset="0"/>
            </a:endParaRPr>
          </a:p>
        </p:txBody>
      </p:sp>
      <p:sp>
        <p:nvSpPr>
          <p:cNvPr id="4" name="Foliennummernplatzhalter 3">
            <a:extLst>
              <a:ext uri="{FF2B5EF4-FFF2-40B4-BE49-F238E27FC236}">
                <a16:creationId xmlns:a16="http://schemas.microsoft.com/office/drawing/2014/main" id="{F9862C6D-1569-C442-910C-F1D4D1C6D184}"/>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33</a:t>
            </a:fld>
            <a:endParaRPr lang="de-DE" dirty="0">
              <a:solidFill>
                <a:srgbClr val="00376C"/>
              </a:solidFill>
            </a:endParaRPr>
          </a:p>
        </p:txBody>
      </p:sp>
    </p:spTree>
    <p:extLst>
      <p:ext uri="{BB962C8B-B14F-4D97-AF65-F5344CB8AC3E}">
        <p14:creationId xmlns:p14="http://schemas.microsoft.com/office/powerpoint/2010/main" val="260587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C76E0AF-C18C-174E-A63C-006B64A29DF4}"/>
              </a:ext>
            </a:extLst>
          </p:cNvPr>
          <p:cNvPicPr>
            <a:picLocks noChangeAspect="1"/>
          </p:cNvPicPr>
          <p:nvPr/>
        </p:nvPicPr>
        <p:blipFill>
          <a:blip r:embed="rId3"/>
          <a:stretch>
            <a:fillRect/>
          </a:stretch>
        </p:blipFill>
        <p:spPr>
          <a:xfrm>
            <a:off x="2664000" y="908720"/>
            <a:ext cx="5544000" cy="3365666"/>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cxnSp>
        <p:nvCxnSpPr>
          <p:cNvPr id="7" name="Gerade Verbindung mit Pfeil 6">
            <a:extLst>
              <a:ext uri="{FF2B5EF4-FFF2-40B4-BE49-F238E27FC236}">
                <a16:creationId xmlns:a16="http://schemas.microsoft.com/office/drawing/2014/main" id="{5DF0BBD9-88DE-BC4F-8418-07F1FC5140AA}"/>
              </a:ext>
            </a:extLst>
          </p:cNvPr>
          <p:cNvCxnSpPr/>
          <p:nvPr/>
        </p:nvCxnSpPr>
        <p:spPr>
          <a:xfrm flipV="1">
            <a:off x="1368000" y="1394405"/>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feld 7">
            <a:extLst>
              <a:ext uri="{FF2B5EF4-FFF2-40B4-BE49-F238E27FC236}">
                <a16:creationId xmlns:a16="http://schemas.microsoft.com/office/drawing/2014/main" id="{4BD4E5BA-6066-3842-A314-2BEB565F064E}"/>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0" name="Gerade Verbindung mit Pfeil 9">
            <a:extLst>
              <a:ext uri="{FF2B5EF4-FFF2-40B4-BE49-F238E27FC236}">
                <a16:creationId xmlns:a16="http://schemas.microsoft.com/office/drawing/2014/main" id="{C1253BF6-8F94-D44D-AB82-92D2C02AD417}"/>
              </a:ext>
            </a:extLst>
          </p:cNvPr>
          <p:cNvCxnSpPr>
            <a:cxnSpLocks/>
          </p:cNvCxnSpPr>
          <p:nvPr/>
        </p:nvCxnSpPr>
        <p:spPr>
          <a:xfrm>
            <a:off x="1368000" y="3501008"/>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feld 8">
            <a:extLst>
              <a:ext uri="{FF2B5EF4-FFF2-40B4-BE49-F238E27FC236}">
                <a16:creationId xmlns:a16="http://schemas.microsoft.com/office/drawing/2014/main" id="{4951ADF5-FF49-7547-8489-BB819526BE8E}"/>
              </a:ext>
            </a:extLst>
          </p:cNvPr>
          <p:cNvSpPr txBox="1"/>
          <p:nvPr/>
        </p:nvSpPr>
        <p:spPr>
          <a:xfrm>
            <a:off x="1367644" y="2083495"/>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1" name="Textfeld 10">
            <a:extLst>
              <a:ext uri="{FF2B5EF4-FFF2-40B4-BE49-F238E27FC236}">
                <a16:creationId xmlns:a16="http://schemas.microsoft.com/office/drawing/2014/main" id="{BB171C9C-A222-7A42-9964-E284E1DAA9E9}"/>
              </a:ext>
            </a:extLst>
          </p:cNvPr>
          <p:cNvSpPr txBox="1"/>
          <p:nvPr/>
        </p:nvSpPr>
        <p:spPr>
          <a:xfrm>
            <a:off x="1368000" y="4077072"/>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2" name="Rectangle 6">
            <a:extLst>
              <a:ext uri="{FF2B5EF4-FFF2-40B4-BE49-F238E27FC236}">
                <a16:creationId xmlns:a16="http://schemas.microsoft.com/office/drawing/2014/main" id="{BCC74136-622B-194C-B778-406AE3145CC8}"/>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nicht moralisch gefordert, weil NM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 </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verhindert, dass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moralisch gefordert macht.</a:t>
            </a:r>
          </a:p>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a:extLst>
              <a:ext uri="{FF2B5EF4-FFF2-40B4-BE49-F238E27FC236}">
                <a16:creationId xmlns:a16="http://schemas.microsoft.com/office/drawing/2014/main" id="{AD5450A0-07E1-7F4F-AE78-CC4F04A3C886}"/>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34</a:t>
            </a:fld>
            <a:endParaRPr lang="de-DE" dirty="0">
              <a:solidFill>
                <a:srgbClr val="00376C"/>
              </a:solidFill>
            </a:endParaRPr>
          </a:p>
        </p:txBody>
      </p:sp>
    </p:spTree>
    <p:extLst>
      <p:ext uri="{BB962C8B-B14F-4D97-AF65-F5344CB8AC3E}">
        <p14:creationId xmlns:p14="http://schemas.microsoft.com/office/powerpoint/2010/main" val="213349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C76E0AF-C18C-174E-A63C-006B64A29DF4}"/>
              </a:ext>
            </a:extLst>
          </p:cNvPr>
          <p:cNvPicPr>
            <a:picLocks noChangeAspect="1"/>
          </p:cNvPicPr>
          <p:nvPr/>
        </p:nvPicPr>
        <p:blipFill>
          <a:blip r:embed="rId3"/>
          <a:stretch>
            <a:fillRect/>
          </a:stretch>
        </p:blipFill>
        <p:spPr>
          <a:xfrm>
            <a:off x="2664000" y="908720"/>
            <a:ext cx="5544000" cy="3365666"/>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cxnSp>
        <p:nvCxnSpPr>
          <p:cNvPr id="7" name="Gerade Verbindung mit Pfeil 6">
            <a:extLst>
              <a:ext uri="{FF2B5EF4-FFF2-40B4-BE49-F238E27FC236}">
                <a16:creationId xmlns:a16="http://schemas.microsoft.com/office/drawing/2014/main" id="{5DF0BBD9-88DE-BC4F-8418-07F1FC5140AA}"/>
              </a:ext>
            </a:extLst>
          </p:cNvPr>
          <p:cNvCxnSpPr/>
          <p:nvPr/>
        </p:nvCxnSpPr>
        <p:spPr>
          <a:xfrm flipV="1">
            <a:off x="1368000" y="1394405"/>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feld 7">
            <a:extLst>
              <a:ext uri="{FF2B5EF4-FFF2-40B4-BE49-F238E27FC236}">
                <a16:creationId xmlns:a16="http://schemas.microsoft.com/office/drawing/2014/main" id="{4BD4E5BA-6066-3842-A314-2BEB565F064E}"/>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0" name="Gerade Verbindung mit Pfeil 9">
            <a:extLst>
              <a:ext uri="{FF2B5EF4-FFF2-40B4-BE49-F238E27FC236}">
                <a16:creationId xmlns:a16="http://schemas.microsoft.com/office/drawing/2014/main" id="{C1253BF6-8F94-D44D-AB82-92D2C02AD417}"/>
              </a:ext>
            </a:extLst>
          </p:cNvPr>
          <p:cNvCxnSpPr>
            <a:cxnSpLocks/>
          </p:cNvCxnSpPr>
          <p:nvPr/>
        </p:nvCxnSpPr>
        <p:spPr>
          <a:xfrm>
            <a:off x="1368000" y="3501008"/>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feld 8">
            <a:extLst>
              <a:ext uri="{FF2B5EF4-FFF2-40B4-BE49-F238E27FC236}">
                <a16:creationId xmlns:a16="http://schemas.microsoft.com/office/drawing/2014/main" id="{4951ADF5-FF49-7547-8489-BB819526BE8E}"/>
              </a:ext>
            </a:extLst>
          </p:cNvPr>
          <p:cNvSpPr txBox="1"/>
          <p:nvPr/>
        </p:nvSpPr>
        <p:spPr>
          <a:xfrm>
            <a:off x="1367644" y="2083495"/>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1" name="Textfeld 10">
            <a:extLst>
              <a:ext uri="{FF2B5EF4-FFF2-40B4-BE49-F238E27FC236}">
                <a16:creationId xmlns:a16="http://schemas.microsoft.com/office/drawing/2014/main" id="{BB171C9C-A222-7A42-9964-E284E1DAA9E9}"/>
              </a:ext>
            </a:extLst>
          </p:cNvPr>
          <p:cNvSpPr txBox="1"/>
          <p:nvPr/>
        </p:nvSpPr>
        <p:spPr>
          <a:xfrm>
            <a:off x="1368000" y="4077072"/>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2" name="Rectangle 6">
            <a:extLst>
              <a:ext uri="{FF2B5EF4-FFF2-40B4-BE49-F238E27FC236}">
                <a16:creationId xmlns:a16="http://schemas.microsoft.com/office/drawing/2014/main" id="{BCC74136-622B-194C-B778-406AE3145CC8}"/>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nicht moralisch gefordert, weil NM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entschärft.</a:t>
            </a:r>
          </a:p>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a:extLst>
              <a:ext uri="{FF2B5EF4-FFF2-40B4-BE49-F238E27FC236}">
                <a16:creationId xmlns:a16="http://schemas.microsoft.com/office/drawing/2014/main" id="{D38BADB2-C803-C94A-922E-E8EF070F930A}"/>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35</a:t>
            </a:fld>
            <a:endParaRPr lang="de-DE" dirty="0">
              <a:solidFill>
                <a:srgbClr val="00376C"/>
              </a:solidFill>
            </a:endParaRPr>
          </a:p>
        </p:txBody>
      </p:sp>
    </p:spTree>
    <p:extLst>
      <p:ext uri="{BB962C8B-B14F-4D97-AF65-F5344CB8AC3E}">
        <p14:creationId xmlns:p14="http://schemas.microsoft.com/office/powerpoint/2010/main" val="377303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C76E0AF-C18C-174E-A63C-006B64A29DF4}"/>
              </a:ext>
            </a:extLst>
          </p:cNvPr>
          <p:cNvPicPr>
            <a:picLocks noChangeAspect="1"/>
          </p:cNvPicPr>
          <p:nvPr/>
        </p:nvPicPr>
        <p:blipFill>
          <a:blip r:embed="rId3"/>
          <a:stretch>
            <a:fillRect/>
          </a:stretch>
        </p:blipFill>
        <p:spPr>
          <a:xfrm>
            <a:off x="2664000" y="908720"/>
            <a:ext cx="5544000" cy="3365666"/>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cxnSp>
        <p:nvCxnSpPr>
          <p:cNvPr id="7" name="Gerade Verbindung mit Pfeil 6">
            <a:extLst>
              <a:ext uri="{FF2B5EF4-FFF2-40B4-BE49-F238E27FC236}">
                <a16:creationId xmlns:a16="http://schemas.microsoft.com/office/drawing/2014/main" id="{5DF0BBD9-88DE-BC4F-8418-07F1FC5140AA}"/>
              </a:ext>
            </a:extLst>
          </p:cNvPr>
          <p:cNvCxnSpPr/>
          <p:nvPr/>
        </p:nvCxnSpPr>
        <p:spPr>
          <a:xfrm flipV="1">
            <a:off x="1368000" y="1394405"/>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feld 7">
            <a:extLst>
              <a:ext uri="{FF2B5EF4-FFF2-40B4-BE49-F238E27FC236}">
                <a16:creationId xmlns:a16="http://schemas.microsoft.com/office/drawing/2014/main" id="{4BD4E5BA-6066-3842-A314-2BEB565F064E}"/>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0" name="Gerade Verbindung mit Pfeil 9">
            <a:extLst>
              <a:ext uri="{FF2B5EF4-FFF2-40B4-BE49-F238E27FC236}">
                <a16:creationId xmlns:a16="http://schemas.microsoft.com/office/drawing/2014/main" id="{C1253BF6-8F94-D44D-AB82-92D2C02AD417}"/>
              </a:ext>
            </a:extLst>
          </p:cNvPr>
          <p:cNvCxnSpPr>
            <a:cxnSpLocks/>
          </p:cNvCxnSpPr>
          <p:nvPr/>
        </p:nvCxnSpPr>
        <p:spPr>
          <a:xfrm>
            <a:off x="1368000" y="3501008"/>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feld 8">
            <a:extLst>
              <a:ext uri="{FF2B5EF4-FFF2-40B4-BE49-F238E27FC236}">
                <a16:creationId xmlns:a16="http://schemas.microsoft.com/office/drawing/2014/main" id="{4951ADF5-FF49-7547-8489-BB819526BE8E}"/>
              </a:ext>
            </a:extLst>
          </p:cNvPr>
          <p:cNvSpPr txBox="1"/>
          <p:nvPr/>
        </p:nvSpPr>
        <p:spPr>
          <a:xfrm>
            <a:off x="1367644" y="2083495"/>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1" name="Textfeld 10">
            <a:extLst>
              <a:ext uri="{FF2B5EF4-FFF2-40B4-BE49-F238E27FC236}">
                <a16:creationId xmlns:a16="http://schemas.microsoft.com/office/drawing/2014/main" id="{BB171C9C-A222-7A42-9964-E284E1DAA9E9}"/>
              </a:ext>
            </a:extLst>
          </p:cNvPr>
          <p:cNvSpPr txBox="1"/>
          <p:nvPr/>
        </p:nvSpPr>
        <p:spPr>
          <a:xfrm>
            <a:off x="1368000" y="4077072"/>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2" name="Rectangle 6">
            <a:extLst>
              <a:ext uri="{FF2B5EF4-FFF2-40B4-BE49-F238E27FC236}">
                <a16:creationId xmlns:a16="http://schemas.microsoft.com/office/drawing/2014/main" id="{BCC74136-622B-194C-B778-406AE3145CC8}"/>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Symbol" pitchFamily="2" charset="2"/>
              <a:ea typeface="Verdana" panose="020B0604030504040204" pitchFamily="34" charset="0"/>
              <a:cs typeface="Verdana" panose="020B0604030504040204" pitchFamily="34" charset="0"/>
            </a:endParaRPr>
          </a:p>
          <a:p>
            <a:pPr marL="0" indent="0">
              <a:spcAft>
                <a:spcPts val="0"/>
              </a:spcAft>
              <a:buNone/>
            </a:pP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a:t>
            </a:r>
            <a:r>
              <a:rPr lang="de-DE" sz="1800" dirty="0" err="1">
                <a:solidFill>
                  <a:srgbClr val="00376C"/>
                </a:solidFill>
                <a:latin typeface="Verdana" panose="020B0604030504040204" pitchFamily="34" charset="0"/>
                <a:ea typeface="Verdana" panose="020B0604030504040204" pitchFamily="34" charset="0"/>
                <a:cs typeface="Verdana" panose="020B0604030504040204" pitchFamily="34" charset="0"/>
              </a:rPr>
              <a:t>supererogatorisch</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a:t>
            </a:r>
          </a:p>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a:extLst>
              <a:ext uri="{FF2B5EF4-FFF2-40B4-BE49-F238E27FC236}">
                <a16:creationId xmlns:a16="http://schemas.microsoft.com/office/drawing/2014/main" id="{C040CBDE-FD7E-174A-A52F-12578DC9B580}"/>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36</a:t>
            </a:fld>
            <a:endParaRPr lang="de-DE" dirty="0">
              <a:solidFill>
                <a:srgbClr val="00376C"/>
              </a:solidFill>
            </a:endParaRPr>
          </a:p>
        </p:txBody>
      </p:sp>
    </p:spTree>
    <p:extLst>
      <p:ext uri="{BB962C8B-B14F-4D97-AF65-F5344CB8AC3E}">
        <p14:creationId xmlns:p14="http://schemas.microsoft.com/office/powerpoint/2010/main" val="295858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052736"/>
            <a:ext cx="8280920" cy="453650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Nichtmoralische Gründe gegen eine Handlung können moralische Gründe für die Handlung entschärfen.</a:t>
            </a: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				</a:t>
            </a: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4" name="Foliennummernplatzhalter 3">
            <a:extLst>
              <a:ext uri="{FF2B5EF4-FFF2-40B4-BE49-F238E27FC236}">
                <a16:creationId xmlns:a16="http://schemas.microsoft.com/office/drawing/2014/main" id="{5FA97022-0927-864F-BB94-8E00C0D9E560}"/>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37</a:t>
            </a:fld>
            <a:endParaRPr lang="de-DE" dirty="0">
              <a:solidFill>
                <a:srgbClr val="00376C"/>
              </a:solidFill>
            </a:endParaRPr>
          </a:p>
        </p:txBody>
      </p:sp>
    </p:spTree>
    <p:extLst>
      <p:ext uri="{BB962C8B-B14F-4D97-AF65-F5344CB8AC3E}">
        <p14:creationId xmlns:p14="http://schemas.microsoft.com/office/powerpoint/2010/main" val="313043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animEffect transition="in" filter="fade">
                                      <p:cBhvr>
                                        <p:cTn id="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052736"/>
            <a:ext cx="8280920" cy="453650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Zwischenergebnis</a:t>
            </a: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				</a:t>
            </a: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4" name="Foliennummernplatzhalter 3">
            <a:extLst>
              <a:ext uri="{FF2B5EF4-FFF2-40B4-BE49-F238E27FC236}">
                <a16:creationId xmlns:a16="http://schemas.microsoft.com/office/drawing/2014/main" id="{A6A8B196-39C8-7945-A1A2-D0AA1D3764AD}"/>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38</a:t>
            </a:fld>
            <a:endParaRPr lang="de-DE" dirty="0">
              <a:solidFill>
                <a:srgbClr val="00376C"/>
              </a:solidFill>
            </a:endParaRPr>
          </a:p>
        </p:txBody>
      </p:sp>
    </p:spTree>
    <p:extLst>
      <p:ext uri="{BB962C8B-B14F-4D97-AF65-F5344CB8AC3E}">
        <p14:creationId xmlns:p14="http://schemas.microsoft.com/office/powerpoint/2010/main" val="39975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animEffect transition="in" filter="fade">
                                      <p:cBhvr>
                                        <p:cTn id="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124744"/>
            <a:ext cx="8280920" cy="453650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Moralische Gründe können zwei Rollen spielen: Sie können Handlungen moralisch gefordert machen, und sie können (andere) moralische Gründe entschärfen (d.h. vom Generieren moralischer Forderungen abhalten).</a:t>
            </a: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Nichtmoralische Gründe können ersteres nicht, letzteres aber schon.</a:t>
            </a: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				</a:t>
            </a: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4" name="Foliennummernplatzhalter 3">
            <a:extLst>
              <a:ext uri="{FF2B5EF4-FFF2-40B4-BE49-F238E27FC236}">
                <a16:creationId xmlns:a16="http://schemas.microsoft.com/office/drawing/2014/main" id="{97D7746A-72A0-1A49-92B4-1BA25BF6AD38}"/>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39</a:t>
            </a:fld>
            <a:endParaRPr lang="de-DE" dirty="0">
              <a:solidFill>
                <a:srgbClr val="00376C"/>
              </a:solidFill>
            </a:endParaRPr>
          </a:p>
        </p:txBody>
      </p:sp>
    </p:spTree>
    <p:extLst>
      <p:ext uri="{BB962C8B-B14F-4D97-AF65-F5344CB8AC3E}">
        <p14:creationId xmlns:p14="http://schemas.microsoft.com/office/powerpoint/2010/main" val="382334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fade">
                                      <p:cBhvr>
                                        <p:cTn id="1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340768"/>
            <a:ext cx="8280920" cy="453650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Ob eine Handlung moralisch gefordert ist, hängt von der Konstellation der relevanten Gründe ab.</a:t>
            </a: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Eine Handlung </a:t>
            </a:r>
            <a:r>
              <a:rPr lang="de-DE" sz="2200" dirty="0">
                <a:solidFill>
                  <a:srgbClr val="00376C"/>
                </a:solidFill>
                <a:latin typeface="Symbol" pitchFamily="2" charset="2"/>
                <a:ea typeface="Verdana" panose="020B0604030504040204" pitchFamily="34" charset="0"/>
                <a:cs typeface="Verdana" panose="020B0604030504040204" pitchFamily="34" charset="0"/>
              </a:rPr>
              <a:t>f</a:t>
            </a: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 ist moralisch gefordert genau dann, wenn (und weil) …</a:t>
            </a: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a:extLst>
              <a:ext uri="{FF2B5EF4-FFF2-40B4-BE49-F238E27FC236}">
                <a16:creationId xmlns:a16="http://schemas.microsoft.com/office/drawing/2014/main" id="{B852EBF2-881E-544F-8962-90EFDE94C52A}"/>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4</a:t>
            </a:fld>
            <a:endParaRPr lang="de-DE" dirty="0">
              <a:solidFill>
                <a:srgbClr val="00376C"/>
              </a:solidFill>
            </a:endParaRPr>
          </a:p>
        </p:txBody>
      </p:sp>
    </p:spTree>
    <p:extLst>
      <p:ext uri="{BB962C8B-B14F-4D97-AF65-F5344CB8AC3E}">
        <p14:creationId xmlns:p14="http://schemas.microsoft.com/office/powerpoint/2010/main" val="27148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fade">
                                      <p:cBhvr>
                                        <p:cTn id="1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052736"/>
            <a:ext cx="8280920" cy="453650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Nichtmoralische Gründe können noch eine andere Rolle beim Generieren moralischer Forderungen spielen.</a:t>
            </a: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				</a:t>
            </a: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4" name="Foliennummernplatzhalter 3">
            <a:extLst>
              <a:ext uri="{FF2B5EF4-FFF2-40B4-BE49-F238E27FC236}">
                <a16:creationId xmlns:a16="http://schemas.microsoft.com/office/drawing/2014/main" id="{3E3E3B31-29F7-8249-B0C9-AD9EF98FDCBC}"/>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40</a:t>
            </a:fld>
            <a:endParaRPr lang="de-DE" dirty="0">
              <a:solidFill>
                <a:srgbClr val="00376C"/>
              </a:solidFill>
            </a:endParaRPr>
          </a:p>
        </p:txBody>
      </p:sp>
    </p:spTree>
    <p:extLst>
      <p:ext uri="{BB962C8B-B14F-4D97-AF65-F5344CB8AC3E}">
        <p14:creationId xmlns:p14="http://schemas.microsoft.com/office/powerpoint/2010/main" val="422091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animEffect transition="in" filter="fade">
                                      <p:cBhvr>
                                        <p:cTn id="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1E4817E-ED17-7D48-AED7-16BE3037F993}"/>
              </a:ext>
            </a:extLst>
          </p:cNvPr>
          <p:cNvPicPr>
            <a:picLocks noChangeAspect="1"/>
          </p:cNvPicPr>
          <p:nvPr/>
        </p:nvPicPr>
        <p:blipFill>
          <a:blip r:embed="rId3"/>
          <a:stretch>
            <a:fillRect/>
          </a:stretch>
        </p:blipFill>
        <p:spPr>
          <a:xfrm>
            <a:off x="2633852" y="908720"/>
            <a:ext cx="5610556" cy="3312368"/>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14" name="Rectangle 6">
            <a:extLst>
              <a:ext uri="{FF2B5EF4-FFF2-40B4-BE49-F238E27FC236}">
                <a16:creationId xmlns:a16="http://schemas.microsoft.com/office/drawing/2014/main" id="{878E2D7F-32CF-FC44-8713-615D6559546C}"/>
              </a:ext>
            </a:extLst>
          </p:cNvPr>
          <p:cNvSpPr txBox="1">
            <a:spLocks noChangeArrowheads="1"/>
          </p:cNvSpPr>
          <p:nvPr/>
        </p:nvSpPr>
        <p:spPr bwMode="auto">
          <a:xfrm>
            <a:off x="2635793" y="4643540"/>
            <a:ext cx="6408712"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4" name="Foliennummernplatzhalter 3">
            <a:extLst>
              <a:ext uri="{FF2B5EF4-FFF2-40B4-BE49-F238E27FC236}">
                <a16:creationId xmlns:a16="http://schemas.microsoft.com/office/drawing/2014/main" id="{D005932C-9370-8245-B8F2-872C33E7E671}"/>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41</a:t>
            </a:fld>
            <a:endParaRPr lang="de-DE" dirty="0">
              <a:solidFill>
                <a:srgbClr val="00376C"/>
              </a:solidFill>
            </a:endParaRPr>
          </a:p>
        </p:txBody>
      </p:sp>
    </p:spTree>
    <p:extLst>
      <p:ext uri="{BB962C8B-B14F-4D97-AF65-F5344CB8AC3E}">
        <p14:creationId xmlns:p14="http://schemas.microsoft.com/office/powerpoint/2010/main" val="168706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CD1B04C-112A-D846-8340-B890AF003330}"/>
              </a:ext>
            </a:extLst>
          </p:cNvPr>
          <p:cNvPicPr>
            <a:picLocks noChangeAspect="1"/>
          </p:cNvPicPr>
          <p:nvPr/>
        </p:nvPicPr>
        <p:blipFill>
          <a:blip r:embed="rId3"/>
          <a:stretch>
            <a:fillRect/>
          </a:stretch>
        </p:blipFill>
        <p:spPr>
          <a:xfrm>
            <a:off x="2664000" y="908719"/>
            <a:ext cx="5556274" cy="3352441"/>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12" name="Rectangle 6">
            <a:extLst>
              <a:ext uri="{FF2B5EF4-FFF2-40B4-BE49-F238E27FC236}">
                <a16:creationId xmlns:a16="http://schemas.microsoft.com/office/drawing/2014/main" id="{236630A6-5587-0F4E-A64B-43C6CD661A58}"/>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Der untere Weg führt auch durch einen Dornenbusch, dessen Durchquerung Anna starke Schmerzen bereiten würde – aber später als auf dem oberen Weg.</a:t>
            </a:r>
            <a:endParaRPr lang="de-DE" sz="2200" kern="0" dirty="0">
              <a:solidFill>
                <a:srgbClr val="00376C"/>
              </a:solidFill>
              <a:latin typeface="Verdana" charset="0"/>
              <a:ea typeface="Verdana" charset="0"/>
              <a:cs typeface="Verdana" charset="0"/>
            </a:endParaRPr>
          </a:p>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3" name="Foliennummernplatzhalter 2">
            <a:extLst>
              <a:ext uri="{FF2B5EF4-FFF2-40B4-BE49-F238E27FC236}">
                <a16:creationId xmlns:a16="http://schemas.microsoft.com/office/drawing/2014/main" id="{C2AA6FD3-10B1-FC48-B9B6-09F0BE9FE627}"/>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42</a:t>
            </a:fld>
            <a:endParaRPr lang="de-DE" dirty="0">
              <a:solidFill>
                <a:srgbClr val="00376C"/>
              </a:solidFill>
            </a:endParaRPr>
          </a:p>
        </p:txBody>
      </p:sp>
    </p:spTree>
    <p:extLst>
      <p:ext uri="{BB962C8B-B14F-4D97-AF65-F5344CB8AC3E}">
        <p14:creationId xmlns:p14="http://schemas.microsoft.com/office/powerpoint/2010/main" val="389849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CD1B04C-112A-D846-8340-B890AF003330}"/>
              </a:ext>
            </a:extLst>
          </p:cNvPr>
          <p:cNvPicPr>
            <a:picLocks noChangeAspect="1"/>
          </p:cNvPicPr>
          <p:nvPr/>
        </p:nvPicPr>
        <p:blipFill>
          <a:blip r:embed="rId3"/>
          <a:stretch>
            <a:fillRect/>
          </a:stretch>
        </p:blipFill>
        <p:spPr>
          <a:xfrm>
            <a:off x="2664000" y="908719"/>
            <a:ext cx="5556274" cy="3352441"/>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6" name="Textfeld 5">
            <a:extLst>
              <a:ext uri="{FF2B5EF4-FFF2-40B4-BE49-F238E27FC236}">
                <a16:creationId xmlns:a16="http://schemas.microsoft.com/office/drawing/2014/main" id="{9F9FE2D4-1684-E849-822B-AEB1B1ED9CD7}"/>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7" name="Gerade Verbindung mit Pfeil 6">
            <a:extLst>
              <a:ext uri="{FF2B5EF4-FFF2-40B4-BE49-F238E27FC236}">
                <a16:creationId xmlns:a16="http://schemas.microsoft.com/office/drawing/2014/main" id="{51E85C22-3E1F-8842-83C8-2DFF8A0D1370}"/>
              </a:ext>
            </a:extLst>
          </p:cNvPr>
          <p:cNvCxnSpPr>
            <a:cxnSpLocks/>
          </p:cNvCxnSpPr>
          <p:nvPr/>
        </p:nvCxnSpPr>
        <p:spPr>
          <a:xfrm>
            <a:off x="1368000" y="3501008"/>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Gerade Verbindung mit Pfeil 7">
            <a:extLst>
              <a:ext uri="{FF2B5EF4-FFF2-40B4-BE49-F238E27FC236}">
                <a16:creationId xmlns:a16="http://schemas.microsoft.com/office/drawing/2014/main" id="{206B68B5-1B7B-F34E-B6EC-877072D34991}"/>
              </a:ext>
            </a:extLst>
          </p:cNvPr>
          <p:cNvCxnSpPr/>
          <p:nvPr/>
        </p:nvCxnSpPr>
        <p:spPr>
          <a:xfrm flipV="1">
            <a:off x="1368000" y="1394405"/>
            <a:ext cx="0" cy="1656184"/>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feld 8">
            <a:extLst>
              <a:ext uri="{FF2B5EF4-FFF2-40B4-BE49-F238E27FC236}">
                <a16:creationId xmlns:a16="http://schemas.microsoft.com/office/drawing/2014/main" id="{A9A235B0-EA6E-F345-AA01-0C7770AC8D94}"/>
              </a:ext>
            </a:extLst>
          </p:cNvPr>
          <p:cNvSpPr txBox="1"/>
          <p:nvPr/>
        </p:nvSpPr>
        <p:spPr>
          <a:xfrm>
            <a:off x="1368000" y="4077072"/>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0" name="Textfeld 9">
            <a:extLst>
              <a:ext uri="{FF2B5EF4-FFF2-40B4-BE49-F238E27FC236}">
                <a16:creationId xmlns:a16="http://schemas.microsoft.com/office/drawing/2014/main" id="{CA825B2A-C128-D549-BBBF-5FE7F139D881}"/>
              </a:ext>
            </a:extLst>
          </p:cNvPr>
          <p:cNvSpPr txBox="1"/>
          <p:nvPr/>
        </p:nvSpPr>
        <p:spPr>
          <a:xfrm>
            <a:off x="1366831" y="2007053"/>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1" name="Rectangle 6">
            <a:extLst>
              <a:ext uri="{FF2B5EF4-FFF2-40B4-BE49-F238E27FC236}">
                <a16:creationId xmlns:a16="http://schemas.microsoft.com/office/drawing/2014/main" id="{AF44EDAE-2572-3E47-B482-BF49F4767845}"/>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	</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Erspart Anna später starke Schmerzen.</a:t>
            </a:r>
          </a:p>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 	</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Bereitet Anna jetzt starke Schmerzen.</a:t>
            </a:r>
          </a:p>
          <a:p>
            <a:pPr marL="0" indent="0">
              <a:spcAft>
                <a:spcPts val="0"/>
              </a:spcAft>
              <a:buNone/>
            </a:pPr>
            <a:endParaRPr lang="de-DE" sz="2200" kern="0" dirty="0">
              <a:solidFill>
                <a:srgbClr val="00376C"/>
              </a:solidFill>
              <a:latin typeface="Verdana" charset="0"/>
              <a:ea typeface="Verdana" charset="0"/>
              <a:cs typeface="Verdana" charset="0"/>
            </a:endParaRPr>
          </a:p>
        </p:txBody>
      </p:sp>
      <p:sp>
        <p:nvSpPr>
          <p:cNvPr id="3" name="Foliennummernplatzhalter 2">
            <a:extLst>
              <a:ext uri="{FF2B5EF4-FFF2-40B4-BE49-F238E27FC236}">
                <a16:creationId xmlns:a16="http://schemas.microsoft.com/office/drawing/2014/main" id="{3A4EDC63-8D75-DD40-BEB2-CA7D1B64337C}"/>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43</a:t>
            </a:fld>
            <a:endParaRPr lang="de-DE" dirty="0">
              <a:solidFill>
                <a:srgbClr val="00376C"/>
              </a:solidFill>
            </a:endParaRPr>
          </a:p>
        </p:txBody>
      </p:sp>
    </p:spTree>
    <p:extLst>
      <p:ext uri="{BB962C8B-B14F-4D97-AF65-F5344CB8AC3E}">
        <p14:creationId xmlns:p14="http://schemas.microsoft.com/office/powerpoint/2010/main" val="346148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CD1B04C-112A-D846-8340-B890AF003330}"/>
              </a:ext>
            </a:extLst>
          </p:cNvPr>
          <p:cNvPicPr>
            <a:picLocks noChangeAspect="1"/>
          </p:cNvPicPr>
          <p:nvPr/>
        </p:nvPicPr>
        <p:blipFill>
          <a:blip r:embed="rId3"/>
          <a:stretch>
            <a:fillRect/>
          </a:stretch>
        </p:blipFill>
        <p:spPr>
          <a:xfrm>
            <a:off x="2664000" y="908719"/>
            <a:ext cx="5556274" cy="3352441"/>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6" name="Textfeld 5">
            <a:extLst>
              <a:ext uri="{FF2B5EF4-FFF2-40B4-BE49-F238E27FC236}">
                <a16:creationId xmlns:a16="http://schemas.microsoft.com/office/drawing/2014/main" id="{9F9FE2D4-1684-E849-822B-AEB1B1ED9CD7}"/>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7" name="Gerade Verbindung mit Pfeil 6">
            <a:extLst>
              <a:ext uri="{FF2B5EF4-FFF2-40B4-BE49-F238E27FC236}">
                <a16:creationId xmlns:a16="http://schemas.microsoft.com/office/drawing/2014/main" id="{51E85C22-3E1F-8842-83C8-2DFF8A0D1370}"/>
              </a:ext>
            </a:extLst>
          </p:cNvPr>
          <p:cNvCxnSpPr>
            <a:cxnSpLocks/>
          </p:cNvCxnSpPr>
          <p:nvPr/>
        </p:nvCxnSpPr>
        <p:spPr>
          <a:xfrm>
            <a:off x="1368000" y="3501008"/>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Gerade Verbindung mit Pfeil 7">
            <a:extLst>
              <a:ext uri="{FF2B5EF4-FFF2-40B4-BE49-F238E27FC236}">
                <a16:creationId xmlns:a16="http://schemas.microsoft.com/office/drawing/2014/main" id="{206B68B5-1B7B-F34E-B6EC-877072D34991}"/>
              </a:ext>
            </a:extLst>
          </p:cNvPr>
          <p:cNvCxnSpPr/>
          <p:nvPr/>
        </p:nvCxnSpPr>
        <p:spPr>
          <a:xfrm flipV="1">
            <a:off x="1368000" y="1394405"/>
            <a:ext cx="0" cy="1656184"/>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feld 8">
            <a:extLst>
              <a:ext uri="{FF2B5EF4-FFF2-40B4-BE49-F238E27FC236}">
                <a16:creationId xmlns:a16="http://schemas.microsoft.com/office/drawing/2014/main" id="{A9A235B0-EA6E-F345-AA01-0C7770AC8D94}"/>
              </a:ext>
            </a:extLst>
          </p:cNvPr>
          <p:cNvSpPr txBox="1"/>
          <p:nvPr/>
        </p:nvSpPr>
        <p:spPr>
          <a:xfrm>
            <a:off x="1368000" y="4077072"/>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0" name="Textfeld 9">
            <a:extLst>
              <a:ext uri="{FF2B5EF4-FFF2-40B4-BE49-F238E27FC236}">
                <a16:creationId xmlns:a16="http://schemas.microsoft.com/office/drawing/2014/main" id="{CA825B2A-C128-D549-BBBF-5FE7F139D881}"/>
              </a:ext>
            </a:extLst>
          </p:cNvPr>
          <p:cNvSpPr txBox="1"/>
          <p:nvPr/>
        </p:nvSpPr>
        <p:spPr>
          <a:xfrm>
            <a:off x="1366831" y="2007053"/>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1" name="Rectangle 6">
            <a:extLst>
              <a:ext uri="{FF2B5EF4-FFF2-40B4-BE49-F238E27FC236}">
                <a16:creationId xmlns:a16="http://schemas.microsoft.com/office/drawing/2014/main" id="{AF44EDAE-2572-3E47-B482-BF49F4767845}"/>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Es sind keine moralischen Gründe involviert. Beide Handlungen sind moralisch erlaubt.</a:t>
            </a:r>
            <a:endParaRPr lang="de-DE" sz="2200" kern="0" dirty="0">
              <a:solidFill>
                <a:srgbClr val="00376C"/>
              </a:solidFill>
              <a:latin typeface="Verdana" charset="0"/>
              <a:ea typeface="Verdana" charset="0"/>
              <a:cs typeface="Verdana" charset="0"/>
            </a:endParaRPr>
          </a:p>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3" name="Foliennummernplatzhalter 2">
            <a:extLst>
              <a:ext uri="{FF2B5EF4-FFF2-40B4-BE49-F238E27FC236}">
                <a16:creationId xmlns:a16="http://schemas.microsoft.com/office/drawing/2014/main" id="{9CCBF4CE-7CAF-AF48-909B-EE1F1A7948B1}"/>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44</a:t>
            </a:fld>
            <a:endParaRPr lang="de-DE" dirty="0">
              <a:solidFill>
                <a:srgbClr val="00376C"/>
              </a:solidFill>
            </a:endParaRPr>
          </a:p>
        </p:txBody>
      </p:sp>
    </p:spTree>
    <p:extLst>
      <p:ext uri="{BB962C8B-B14F-4D97-AF65-F5344CB8AC3E}">
        <p14:creationId xmlns:p14="http://schemas.microsoft.com/office/powerpoint/2010/main" val="193799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CD1B04C-112A-D846-8340-B890AF003330}"/>
              </a:ext>
            </a:extLst>
          </p:cNvPr>
          <p:cNvPicPr>
            <a:picLocks noChangeAspect="1"/>
          </p:cNvPicPr>
          <p:nvPr/>
        </p:nvPicPr>
        <p:blipFill>
          <a:blip r:embed="rId3"/>
          <a:stretch>
            <a:fillRect/>
          </a:stretch>
        </p:blipFill>
        <p:spPr>
          <a:xfrm>
            <a:off x="2664000" y="908719"/>
            <a:ext cx="5556274" cy="3352441"/>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6" name="Textfeld 5">
            <a:extLst>
              <a:ext uri="{FF2B5EF4-FFF2-40B4-BE49-F238E27FC236}">
                <a16:creationId xmlns:a16="http://schemas.microsoft.com/office/drawing/2014/main" id="{9F9FE2D4-1684-E849-822B-AEB1B1ED9CD7}"/>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7" name="Gerade Verbindung mit Pfeil 6">
            <a:extLst>
              <a:ext uri="{FF2B5EF4-FFF2-40B4-BE49-F238E27FC236}">
                <a16:creationId xmlns:a16="http://schemas.microsoft.com/office/drawing/2014/main" id="{51E85C22-3E1F-8842-83C8-2DFF8A0D1370}"/>
              </a:ext>
            </a:extLst>
          </p:cNvPr>
          <p:cNvCxnSpPr>
            <a:cxnSpLocks/>
          </p:cNvCxnSpPr>
          <p:nvPr/>
        </p:nvCxnSpPr>
        <p:spPr>
          <a:xfrm>
            <a:off x="1368000" y="3501008"/>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Gerade Verbindung mit Pfeil 7">
            <a:extLst>
              <a:ext uri="{FF2B5EF4-FFF2-40B4-BE49-F238E27FC236}">
                <a16:creationId xmlns:a16="http://schemas.microsoft.com/office/drawing/2014/main" id="{206B68B5-1B7B-F34E-B6EC-877072D34991}"/>
              </a:ext>
            </a:extLst>
          </p:cNvPr>
          <p:cNvCxnSpPr/>
          <p:nvPr/>
        </p:nvCxnSpPr>
        <p:spPr>
          <a:xfrm flipV="1">
            <a:off x="1368000" y="1394405"/>
            <a:ext cx="0" cy="1656184"/>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feld 8">
            <a:extLst>
              <a:ext uri="{FF2B5EF4-FFF2-40B4-BE49-F238E27FC236}">
                <a16:creationId xmlns:a16="http://schemas.microsoft.com/office/drawing/2014/main" id="{A9A235B0-EA6E-F345-AA01-0C7770AC8D94}"/>
              </a:ext>
            </a:extLst>
          </p:cNvPr>
          <p:cNvSpPr txBox="1"/>
          <p:nvPr/>
        </p:nvSpPr>
        <p:spPr>
          <a:xfrm>
            <a:off x="1368000" y="4077072"/>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0" name="Textfeld 9">
            <a:extLst>
              <a:ext uri="{FF2B5EF4-FFF2-40B4-BE49-F238E27FC236}">
                <a16:creationId xmlns:a16="http://schemas.microsoft.com/office/drawing/2014/main" id="{CA825B2A-C128-D549-BBBF-5FE7F139D881}"/>
              </a:ext>
            </a:extLst>
          </p:cNvPr>
          <p:cNvSpPr txBox="1"/>
          <p:nvPr/>
        </p:nvSpPr>
        <p:spPr>
          <a:xfrm>
            <a:off x="1366831" y="2007053"/>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1" name="Rectangle 6">
            <a:extLst>
              <a:ext uri="{FF2B5EF4-FFF2-40B4-BE49-F238E27FC236}">
                <a16:creationId xmlns:a16="http://schemas.microsoft.com/office/drawing/2014/main" id="{AF44EDAE-2572-3E47-B482-BF49F4767845}"/>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nicht moralisch gefordert.</a:t>
            </a:r>
            <a:endParaRPr lang="de-DE" sz="2200" kern="0" dirty="0">
              <a:solidFill>
                <a:srgbClr val="00376C"/>
              </a:solidFill>
              <a:latin typeface="Verdana" charset="0"/>
              <a:ea typeface="Verdana" charset="0"/>
              <a:cs typeface="Verdana" charset="0"/>
            </a:endParaRPr>
          </a:p>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3" name="Foliennummernplatzhalter 2">
            <a:extLst>
              <a:ext uri="{FF2B5EF4-FFF2-40B4-BE49-F238E27FC236}">
                <a16:creationId xmlns:a16="http://schemas.microsoft.com/office/drawing/2014/main" id="{1977E3D5-7DA6-C242-99FE-0C3C3E9D7DB3}"/>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45</a:t>
            </a:fld>
            <a:endParaRPr lang="de-DE" dirty="0">
              <a:solidFill>
                <a:srgbClr val="00376C"/>
              </a:solidFill>
            </a:endParaRPr>
          </a:p>
        </p:txBody>
      </p:sp>
    </p:spTree>
    <p:extLst>
      <p:ext uri="{BB962C8B-B14F-4D97-AF65-F5344CB8AC3E}">
        <p14:creationId xmlns:p14="http://schemas.microsoft.com/office/powerpoint/2010/main" val="133731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CD1B04C-112A-D846-8340-B890AF003330}"/>
              </a:ext>
            </a:extLst>
          </p:cNvPr>
          <p:cNvPicPr>
            <a:picLocks noChangeAspect="1"/>
          </p:cNvPicPr>
          <p:nvPr/>
        </p:nvPicPr>
        <p:blipFill>
          <a:blip r:embed="rId3"/>
          <a:stretch>
            <a:fillRect/>
          </a:stretch>
        </p:blipFill>
        <p:spPr>
          <a:xfrm>
            <a:off x="2664000" y="908719"/>
            <a:ext cx="5556274" cy="3352441"/>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3" name="Foliennummernplatzhalter 2">
            <a:extLst>
              <a:ext uri="{FF2B5EF4-FFF2-40B4-BE49-F238E27FC236}">
                <a16:creationId xmlns:a16="http://schemas.microsoft.com/office/drawing/2014/main" id="{2724D385-EF05-8E40-8000-7A9272AC8268}"/>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46</a:t>
            </a:fld>
            <a:endParaRPr lang="de-DE" dirty="0">
              <a:solidFill>
                <a:srgbClr val="00376C"/>
              </a:solidFill>
            </a:endParaRPr>
          </a:p>
        </p:txBody>
      </p:sp>
    </p:spTree>
    <p:extLst>
      <p:ext uri="{BB962C8B-B14F-4D97-AF65-F5344CB8AC3E}">
        <p14:creationId xmlns:p14="http://schemas.microsoft.com/office/powerpoint/2010/main" val="225217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D7B665B-CD66-2D4C-A493-B813826D2E4E}"/>
              </a:ext>
            </a:extLst>
          </p:cNvPr>
          <p:cNvPicPr>
            <a:picLocks noChangeAspect="1"/>
          </p:cNvPicPr>
          <p:nvPr/>
        </p:nvPicPr>
        <p:blipFill>
          <a:blip r:embed="rId3"/>
          <a:stretch>
            <a:fillRect/>
          </a:stretch>
        </p:blipFill>
        <p:spPr>
          <a:xfrm>
            <a:off x="2628001" y="900000"/>
            <a:ext cx="5610697" cy="3312000"/>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6" name="Textfeld 5">
            <a:extLst>
              <a:ext uri="{FF2B5EF4-FFF2-40B4-BE49-F238E27FC236}">
                <a16:creationId xmlns:a16="http://schemas.microsoft.com/office/drawing/2014/main" id="{9F9FE2D4-1684-E849-822B-AEB1B1ED9CD7}"/>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7" name="Gerade Verbindung mit Pfeil 6">
            <a:extLst>
              <a:ext uri="{FF2B5EF4-FFF2-40B4-BE49-F238E27FC236}">
                <a16:creationId xmlns:a16="http://schemas.microsoft.com/office/drawing/2014/main" id="{51E85C22-3E1F-8842-83C8-2DFF8A0D1370}"/>
              </a:ext>
            </a:extLst>
          </p:cNvPr>
          <p:cNvCxnSpPr>
            <a:cxnSpLocks/>
          </p:cNvCxnSpPr>
          <p:nvPr/>
        </p:nvCxnSpPr>
        <p:spPr>
          <a:xfrm>
            <a:off x="1368000" y="3501008"/>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Gerade Verbindung mit Pfeil 13">
            <a:extLst>
              <a:ext uri="{FF2B5EF4-FFF2-40B4-BE49-F238E27FC236}">
                <a16:creationId xmlns:a16="http://schemas.microsoft.com/office/drawing/2014/main" id="{707D1392-B9B9-6247-AD7A-08380FD463A4}"/>
              </a:ext>
            </a:extLst>
          </p:cNvPr>
          <p:cNvCxnSpPr/>
          <p:nvPr/>
        </p:nvCxnSpPr>
        <p:spPr>
          <a:xfrm flipV="1">
            <a:off x="1368000" y="1394405"/>
            <a:ext cx="0" cy="1656184"/>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feld 7">
            <a:extLst>
              <a:ext uri="{FF2B5EF4-FFF2-40B4-BE49-F238E27FC236}">
                <a16:creationId xmlns:a16="http://schemas.microsoft.com/office/drawing/2014/main" id="{A9D2260A-228B-5C48-B914-3B9BD479F3A0}"/>
              </a:ext>
            </a:extLst>
          </p:cNvPr>
          <p:cNvSpPr txBox="1"/>
          <p:nvPr/>
        </p:nvSpPr>
        <p:spPr>
          <a:xfrm>
            <a:off x="1367644" y="2083495"/>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9" name="Textfeld 8">
            <a:extLst>
              <a:ext uri="{FF2B5EF4-FFF2-40B4-BE49-F238E27FC236}">
                <a16:creationId xmlns:a16="http://schemas.microsoft.com/office/drawing/2014/main" id="{7807C6EF-3C87-6045-8FC0-ABD622F993F8}"/>
              </a:ext>
            </a:extLst>
          </p:cNvPr>
          <p:cNvSpPr txBox="1"/>
          <p:nvPr/>
        </p:nvSpPr>
        <p:spPr>
          <a:xfrm>
            <a:off x="1368000" y="4077072"/>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4" name="Foliennummernplatzhalter 3">
            <a:extLst>
              <a:ext uri="{FF2B5EF4-FFF2-40B4-BE49-F238E27FC236}">
                <a16:creationId xmlns:a16="http://schemas.microsoft.com/office/drawing/2014/main" id="{EFDA7C91-B804-CB4F-AC27-41CA52EC5F9D}"/>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47</a:t>
            </a:fld>
            <a:endParaRPr lang="de-DE" dirty="0">
              <a:solidFill>
                <a:srgbClr val="00376C"/>
              </a:solidFill>
            </a:endParaRPr>
          </a:p>
        </p:txBody>
      </p:sp>
    </p:spTree>
    <p:extLst>
      <p:ext uri="{BB962C8B-B14F-4D97-AF65-F5344CB8AC3E}">
        <p14:creationId xmlns:p14="http://schemas.microsoft.com/office/powerpoint/2010/main" val="152575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D7B665B-CD66-2D4C-A493-B813826D2E4E}"/>
              </a:ext>
            </a:extLst>
          </p:cNvPr>
          <p:cNvPicPr>
            <a:picLocks noChangeAspect="1"/>
          </p:cNvPicPr>
          <p:nvPr/>
        </p:nvPicPr>
        <p:blipFill>
          <a:blip r:embed="rId3"/>
          <a:stretch>
            <a:fillRect/>
          </a:stretch>
        </p:blipFill>
        <p:spPr>
          <a:xfrm>
            <a:off x="2628001" y="900000"/>
            <a:ext cx="5610697" cy="3312000"/>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6" name="Textfeld 5">
            <a:extLst>
              <a:ext uri="{FF2B5EF4-FFF2-40B4-BE49-F238E27FC236}">
                <a16:creationId xmlns:a16="http://schemas.microsoft.com/office/drawing/2014/main" id="{9F9FE2D4-1684-E849-822B-AEB1B1ED9CD7}"/>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7" name="Gerade Verbindung mit Pfeil 6">
            <a:extLst>
              <a:ext uri="{FF2B5EF4-FFF2-40B4-BE49-F238E27FC236}">
                <a16:creationId xmlns:a16="http://schemas.microsoft.com/office/drawing/2014/main" id="{51E85C22-3E1F-8842-83C8-2DFF8A0D1370}"/>
              </a:ext>
            </a:extLst>
          </p:cNvPr>
          <p:cNvCxnSpPr>
            <a:cxnSpLocks/>
          </p:cNvCxnSpPr>
          <p:nvPr/>
        </p:nvCxnSpPr>
        <p:spPr>
          <a:xfrm>
            <a:off x="1368000" y="3501008"/>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Gerade Verbindung mit Pfeil 7">
            <a:extLst>
              <a:ext uri="{FF2B5EF4-FFF2-40B4-BE49-F238E27FC236}">
                <a16:creationId xmlns:a16="http://schemas.microsoft.com/office/drawing/2014/main" id="{206B68B5-1B7B-F34E-B6EC-877072D34991}"/>
              </a:ext>
            </a:extLst>
          </p:cNvPr>
          <p:cNvCxnSpPr/>
          <p:nvPr/>
        </p:nvCxnSpPr>
        <p:spPr>
          <a:xfrm flipV="1">
            <a:off x="1443600" y="1393200"/>
            <a:ext cx="0" cy="1656184"/>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Gerade Verbindung mit Pfeil 11">
            <a:extLst>
              <a:ext uri="{FF2B5EF4-FFF2-40B4-BE49-F238E27FC236}">
                <a16:creationId xmlns:a16="http://schemas.microsoft.com/office/drawing/2014/main" id="{C88B0446-18FD-4644-BB50-2CC6D7B6C2C9}"/>
              </a:ext>
            </a:extLst>
          </p:cNvPr>
          <p:cNvCxnSpPr/>
          <p:nvPr/>
        </p:nvCxnSpPr>
        <p:spPr>
          <a:xfrm flipV="1">
            <a:off x="1296000" y="1393200"/>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feld 10">
            <a:extLst>
              <a:ext uri="{FF2B5EF4-FFF2-40B4-BE49-F238E27FC236}">
                <a16:creationId xmlns:a16="http://schemas.microsoft.com/office/drawing/2014/main" id="{2D3E002C-FE60-CC47-BAC7-47A7066C3962}"/>
              </a:ext>
            </a:extLst>
          </p:cNvPr>
          <p:cNvSpPr txBox="1"/>
          <p:nvPr/>
        </p:nvSpPr>
        <p:spPr>
          <a:xfrm>
            <a:off x="1368000" y="4077072"/>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3" name="Textfeld 12">
            <a:extLst>
              <a:ext uri="{FF2B5EF4-FFF2-40B4-BE49-F238E27FC236}">
                <a16:creationId xmlns:a16="http://schemas.microsoft.com/office/drawing/2014/main" id="{1D590ACD-CD4A-5B43-B878-C06976C9A41A}"/>
              </a:ext>
            </a:extLst>
          </p:cNvPr>
          <p:cNvSpPr txBox="1"/>
          <p:nvPr/>
        </p:nvSpPr>
        <p:spPr>
          <a:xfrm>
            <a:off x="1443600" y="2007053"/>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4" name="Textfeld 13">
            <a:extLst>
              <a:ext uri="{FF2B5EF4-FFF2-40B4-BE49-F238E27FC236}">
                <a16:creationId xmlns:a16="http://schemas.microsoft.com/office/drawing/2014/main" id="{CD9442A7-5596-5446-9F86-C6DD12164170}"/>
              </a:ext>
            </a:extLst>
          </p:cNvPr>
          <p:cNvSpPr txBox="1"/>
          <p:nvPr/>
        </p:nvSpPr>
        <p:spPr>
          <a:xfrm>
            <a:off x="711516" y="2007053"/>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5" name="Rectangle 6">
            <a:extLst>
              <a:ext uri="{FF2B5EF4-FFF2-40B4-BE49-F238E27FC236}">
                <a16:creationId xmlns:a16="http://schemas.microsoft.com/office/drawing/2014/main" id="{D553C79A-A5CB-1247-9A26-64929B528201}"/>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	</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Erspart Bert starke Schmerzen.</a:t>
            </a:r>
          </a:p>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	</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Erspart Anna später starke Schmerzen.</a:t>
            </a:r>
          </a:p>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 	</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Bereitet Anna jetzt starke Schmerzen.</a:t>
            </a:r>
            <a:endParaRPr lang="de-DE" sz="2200" kern="0" dirty="0">
              <a:solidFill>
                <a:srgbClr val="00376C"/>
              </a:solidFill>
              <a:latin typeface="Verdana" charset="0"/>
              <a:ea typeface="Verdana" charset="0"/>
              <a:cs typeface="Verdana" charset="0"/>
            </a:endParaRPr>
          </a:p>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a:extLst>
              <a:ext uri="{FF2B5EF4-FFF2-40B4-BE49-F238E27FC236}">
                <a16:creationId xmlns:a16="http://schemas.microsoft.com/office/drawing/2014/main" id="{2701FBB3-0904-6042-96A6-67BE589D254B}"/>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48</a:t>
            </a:fld>
            <a:endParaRPr lang="de-DE" dirty="0">
              <a:solidFill>
                <a:srgbClr val="00376C"/>
              </a:solidFill>
            </a:endParaRPr>
          </a:p>
        </p:txBody>
      </p:sp>
    </p:spTree>
    <p:extLst>
      <p:ext uri="{BB962C8B-B14F-4D97-AF65-F5344CB8AC3E}">
        <p14:creationId xmlns:p14="http://schemas.microsoft.com/office/powerpoint/2010/main" val="321365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D7B665B-CD66-2D4C-A493-B813826D2E4E}"/>
              </a:ext>
            </a:extLst>
          </p:cNvPr>
          <p:cNvPicPr>
            <a:picLocks noChangeAspect="1"/>
          </p:cNvPicPr>
          <p:nvPr/>
        </p:nvPicPr>
        <p:blipFill>
          <a:blip r:embed="rId3"/>
          <a:stretch>
            <a:fillRect/>
          </a:stretch>
        </p:blipFill>
        <p:spPr>
          <a:xfrm>
            <a:off x="2628001" y="900000"/>
            <a:ext cx="5610697" cy="3312000"/>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6" name="Textfeld 5">
            <a:extLst>
              <a:ext uri="{FF2B5EF4-FFF2-40B4-BE49-F238E27FC236}">
                <a16:creationId xmlns:a16="http://schemas.microsoft.com/office/drawing/2014/main" id="{9F9FE2D4-1684-E849-822B-AEB1B1ED9CD7}"/>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7" name="Gerade Verbindung mit Pfeil 6">
            <a:extLst>
              <a:ext uri="{FF2B5EF4-FFF2-40B4-BE49-F238E27FC236}">
                <a16:creationId xmlns:a16="http://schemas.microsoft.com/office/drawing/2014/main" id="{51E85C22-3E1F-8842-83C8-2DFF8A0D1370}"/>
              </a:ext>
            </a:extLst>
          </p:cNvPr>
          <p:cNvCxnSpPr>
            <a:cxnSpLocks/>
          </p:cNvCxnSpPr>
          <p:nvPr/>
        </p:nvCxnSpPr>
        <p:spPr>
          <a:xfrm>
            <a:off x="1368000" y="3501008"/>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Gerade Verbindung mit Pfeil 7">
            <a:extLst>
              <a:ext uri="{FF2B5EF4-FFF2-40B4-BE49-F238E27FC236}">
                <a16:creationId xmlns:a16="http://schemas.microsoft.com/office/drawing/2014/main" id="{206B68B5-1B7B-F34E-B6EC-877072D34991}"/>
              </a:ext>
            </a:extLst>
          </p:cNvPr>
          <p:cNvCxnSpPr/>
          <p:nvPr/>
        </p:nvCxnSpPr>
        <p:spPr>
          <a:xfrm flipV="1">
            <a:off x="1443600" y="1393200"/>
            <a:ext cx="0" cy="1656184"/>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feld 8">
            <a:extLst>
              <a:ext uri="{FF2B5EF4-FFF2-40B4-BE49-F238E27FC236}">
                <a16:creationId xmlns:a16="http://schemas.microsoft.com/office/drawing/2014/main" id="{A9A235B0-EA6E-F345-AA01-0C7770AC8D94}"/>
              </a:ext>
            </a:extLst>
          </p:cNvPr>
          <p:cNvSpPr txBox="1"/>
          <p:nvPr/>
        </p:nvSpPr>
        <p:spPr>
          <a:xfrm>
            <a:off x="1368000" y="4077072"/>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0" name="Textfeld 9">
            <a:extLst>
              <a:ext uri="{FF2B5EF4-FFF2-40B4-BE49-F238E27FC236}">
                <a16:creationId xmlns:a16="http://schemas.microsoft.com/office/drawing/2014/main" id="{CA825B2A-C128-D549-BBBF-5FE7F139D881}"/>
              </a:ext>
            </a:extLst>
          </p:cNvPr>
          <p:cNvSpPr txBox="1"/>
          <p:nvPr/>
        </p:nvSpPr>
        <p:spPr>
          <a:xfrm>
            <a:off x="1443600" y="2007053"/>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1" name="Rectangle 6">
            <a:extLst>
              <a:ext uri="{FF2B5EF4-FFF2-40B4-BE49-F238E27FC236}">
                <a16:creationId xmlns:a16="http://schemas.microsoft.com/office/drawing/2014/main" id="{AF44EDAE-2572-3E47-B482-BF49F4767845}"/>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moralisch gefordert.</a:t>
            </a:r>
          </a:p>
          <a:p>
            <a:pPr marL="0" indent="0">
              <a:spcAft>
                <a:spcPts val="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2" name="Gerade Verbindung mit Pfeil 11">
            <a:extLst>
              <a:ext uri="{FF2B5EF4-FFF2-40B4-BE49-F238E27FC236}">
                <a16:creationId xmlns:a16="http://schemas.microsoft.com/office/drawing/2014/main" id="{C88B0446-18FD-4644-BB50-2CC6D7B6C2C9}"/>
              </a:ext>
            </a:extLst>
          </p:cNvPr>
          <p:cNvCxnSpPr/>
          <p:nvPr/>
        </p:nvCxnSpPr>
        <p:spPr>
          <a:xfrm flipV="1">
            <a:off x="1296000" y="1393200"/>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feld 12">
            <a:extLst>
              <a:ext uri="{FF2B5EF4-FFF2-40B4-BE49-F238E27FC236}">
                <a16:creationId xmlns:a16="http://schemas.microsoft.com/office/drawing/2014/main" id="{C941F827-F7FA-BC47-90E5-7259C92BDFFE}"/>
              </a:ext>
            </a:extLst>
          </p:cNvPr>
          <p:cNvSpPr txBox="1"/>
          <p:nvPr/>
        </p:nvSpPr>
        <p:spPr>
          <a:xfrm>
            <a:off x="711516" y="2007053"/>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4" name="Foliennummernplatzhalter 3">
            <a:extLst>
              <a:ext uri="{FF2B5EF4-FFF2-40B4-BE49-F238E27FC236}">
                <a16:creationId xmlns:a16="http://schemas.microsoft.com/office/drawing/2014/main" id="{6A745664-61F8-B847-8FC4-E3542C7C3AC4}"/>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49</a:t>
            </a:fld>
            <a:endParaRPr lang="de-DE" dirty="0">
              <a:solidFill>
                <a:srgbClr val="00376C"/>
              </a:solidFill>
            </a:endParaRPr>
          </a:p>
        </p:txBody>
      </p:sp>
    </p:spTree>
    <p:extLst>
      <p:ext uri="{BB962C8B-B14F-4D97-AF65-F5344CB8AC3E}">
        <p14:creationId xmlns:p14="http://schemas.microsoft.com/office/powerpoint/2010/main" val="24667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340768"/>
            <a:ext cx="8280920" cy="453650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Ob eine Handlung moralisch gefordert ist, hängt von der Konstellation der relevanten Gründe ab.</a:t>
            </a: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Eine Handlung </a:t>
            </a:r>
            <a:r>
              <a:rPr lang="de-DE" sz="2200" dirty="0">
                <a:solidFill>
                  <a:srgbClr val="00376C"/>
                </a:solidFill>
                <a:latin typeface="Symbol" pitchFamily="2" charset="2"/>
                <a:ea typeface="Verdana" panose="020B0604030504040204" pitchFamily="34" charset="0"/>
                <a:cs typeface="Verdana" panose="020B0604030504040204" pitchFamily="34" charset="0"/>
              </a:rPr>
              <a:t>f</a:t>
            </a: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 ist moralisch gefordert genau dann, wenn (und weil) ... </a:t>
            </a:r>
            <a:r>
              <a:rPr lang="de-DE" sz="2200" i="1" dirty="0">
                <a:solidFill>
                  <a:srgbClr val="00376C"/>
                </a:solidFill>
                <a:latin typeface="Verdana" panose="020B0604030504040204" pitchFamily="34" charset="0"/>
                <a:ea typeface="Verdana" panose="020B0604030504040204" pitchFamily="34" charset="0"/>
                <a:cs typeface="Verdana" panose="020B0604030504040204" pitchFamily="34" charset="0"/>
              </a:rPr>
              <a:t>moralische Gründe für/gegen </a:t>
            </a:r>
            <a:r>
              <a:rPr lang="de-DE" sz="2200" dirty="0">
                <a:solidFill>
                  <a:srgbClr val="00376C"/>
                </a:solidFill>
                <a:latin typeface="Symbol" pitchFamily="2" charset="2"/>
                <a:ea typeface="Verdana" panose="020B0604030504040204" pitchFamily="34" charset="0"/>
                <a:cs typeface="Verdana" panose="020B0604030504040204" pitchFamily="34" charset="0"/>
              </a:rPr>
              <a:t>f</a:t>
            </a: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 ….</a:t>
            </a: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Auch nichtmoralische Gründe sind moralisch relevant!</a:t>
            </a: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a:extLst>
              <a:ext uri="{FF2B5EF4-FFF2-40B4-BE49-F238E27FC236}">
                <a16:creationId xmlns:a16="http://schemas.microsoft.com/office/drawing/2014/main" id="{CBD79F54-9E4A-A74A-AB51-B502E0A2DCC8}"/>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5</a:t>
            </a:fld>
            <a:endParaRPr lang="de-DE" dirty="0">
              <a:solidFill>
                <a:srgbClr val="00376C"/>
              </a:solidFill>
            </a:endParaRPr>
          </a:p>
        </p:txBody>
      </p:sp>
    </p:spTree>
    <p:extLst>
      <p:ext uri="{BB962C8B-B14F-4D97-AF65-F5344CB8AC3E}">
        <p14:creationId xmlns:p14="http://schemas.microsoft.com/office/powerpoint/2010/main" val="208633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6" end="6"/>
                                            </p:txEl>
                                          </p:spTgt>
                                        </p:tgtEl>
                                        <p:attrNameLst>
                                          <p:attrName>style.visibility</p:attrName>
                                        </p:attrNameLst>
                                      </p:cBhvr>
                                      <p:to>
                                        <p:strVal val="visible"/>
                                      </p:to>
                                    </p:set>
                                    <p:animEffect transition="in" filter="fade">
                                      <p:cBhvr>
                                        <p:cTn id="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C76E0AF-C18C-174E-A63C-006B64A29DF4}"/>
              </a:ext>
            </a:extLst>
          </p:cNvPr>
          <p:cNvPicPr>
            <a:picLocks noChangeAspect="1"/>
          </p:cNvPicPr>
          <p:nvPr/>
        </p:nvPicPr>
        <p:blipFill>
          <a:blip r:embed="rId3"/>
          <a:stretch>
            <a:fillRect/>
          </a:stretch>
        </p:blipFill>
        <p:spPr>
          <a:xfrm>
            <a:off x="2664000" y="908720"/>
            <a:ext cx="5544000" cy="3365666"/>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cxnSp>
        <p:nvCxnSpPr>
          <p:cNvPr id="7" name="Gerade Verbindung mit Pfeil 6">
            <a:extLst>
              <a:ext uri="{FF2B5EF4-FFF2-40B4-BE49-F238E27FC236}">
                <a16:creationId xmlns:a16="http://schemas.microsoft.com/office/drawing/2014/main" id="{5DF0BBD9-88DE-BC4F-8418-07F1FC5140AA}"/>
              </a:ext>
            </a:extLst>
          </p:cNvPr>
          <p:cNvCxnSpPr/>
          <p:nvPr/>
        </p:nvCxnSpPr>
        <p:spPr>
          <a:xfrm flipV="1">
            <a:off x="1368000" y="1394405"/>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feld 7">
            <a:extLst>
              <a:ext uri="{FF2B5EF4-FFF2-40B4-BE49-F238E27FC236}">
                <a16:creationId xmlns:a16="http://schemas.microsoft.com/office/drawing/2014/main" id="{4BD4E5BA-6066-3842-A314-2BEB565F064E}"/>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0" name="Gerade Verbindung mit Pfeil 9">
            <a:extLst>
              <a:ext uri="{FF2B5EF4-FFF2-40B4-BE49-F238E27FC236}">
                <a16:creationId xmlns:a16="http://schemas.microsoft.com/office/drawing/2014/main" id="{C1253BF6-8F94-D44D-AB82-92D2C02AD417}"/>
              </a:ext>
            </a:extLst>
          </p:cNvPr>
          <p:cNvCxnSpPr>
            <a:cxnSpLocks/>
          </p:cNvCxnSpPr>
          <p:nvPr/>
        </p:nvCxnSpPr>
        <p:spPr>
          <a:xfrm>
            <a:off x="1368000" y="3501008"/>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Rectangle 6">
            <a:extLst>
              <a:ext uri="{FF2B5EF4-FFF2-40B4-BE49-F238E27FC236}">
                <a16:creationId xmlns:a16="http://schemas.microsoft.com/office/drawing/2014/main" id="{6B9ED4DC-79DB-814B-8C10-95CD60420FF4}"/>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nicht moralisch gefordert.</a:t>
            </a:r>
          </a:p>
          <a:p>
            <a:pPr marL="0" indent="0">
              <a:spcAft>
                <a:spcPts val="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feld 8">
            <a:extLst>
              <a:ext uri="{FF2B5EF4-FFF2-40B4-BE49-F238E27FC236}">
                <a16:creationId xmlns:a16="http://schemas.microsoft.com/office/drawing/2014/main" id="{285FED07-DD47-FC45-8FFA-EB55005B4907}"/>
              </a:ext>
            </a:extLst>
          </p:cNvPr>
          <p:cNvSpPr txBox="1"/>
          <p:nvPr/>
        </p:nvSpPr>
        <p:spPr>
          <a:xfrm>
            <a:off x="1367644" y="2083495"/>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1" name="Textfeld 10">
            <a:extLst>
              <a:ext uri="{FF2B5EF4-FFF2-40B4-BE49-F238E27FC236}">
                <a16:creationId xmlns:a16="http://schemas.microsoft.com/office/drawing/2014/main" id="{9C4A6A37-C32A-9C4B-AA8C-A8D9C71AB684}"/>
              </a:ext>
            </a:extLst>
          </p:cNvPr>
          <p:cNvSpPr txBox="1"/>
          <p:nvPr/>
        </p:nvSpPr>
        <p:spPr>
          <a:xfrm>
            <a:off x="1368000" y="4077072"/>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4" name="Foliennummernplatzhalter 3">
            <a:extLst>
              <a:ext uri="{FF2B5EF4-FFF2-40B4-BE49-F238E27FC236}">
                <a16:creationId xmlns:a16="http://schemas.microsoft.com/office/drawing/2014/main" id="{636F2732-5229-F94A-9162-111B2C8DBC5D}"/>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50</a:t>
            </a:fld>
            <a:endParaRPr lang="de-DE" dirty="0">
              <a:solidFill>
                <a:srgbClr val="00376C"/>
              </a:solidFill>
            </a:endParaRPr>
          </a:p>
        </p:txBody>
      </p:sp>
    </p:spTree>
    <p:extLst>
      <p:ext uri="{BB962C8B-B14F-4D97-AF65-F5344CB8AC3E}">
        <p14:creationId xmlns:p14="http://schemas.microsoft.com/office/powerpoint/2010/main" val="69431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9"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D7B665B-CD66-2D4C-A493-B813826D2E4E}"/>
              </a:ext>
            </a:extLst>
          </p:cNvPr>
          <p:cNvPicPr>
            <a:picLocks noChangeAspect="1"/>
          </p:cNvPicPr>
          <p:nvPr/>
        </p:nvPicPr>
        <p:blipFill>
          <a:blip r:embed="rId3"/>
          <a:stretch>
            <a:fillRect/>
          </a:stretch>
        </p:blipFill>
        <p:spPr>
          <a:xfrm>
            <a:off x="2628001" y="900000"/>
            <a:ext cx="5610697" cy="3312000"/>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6" name="Textfeld 5">
            <a:extLst>
              <a:ext uri="{FF2B5EF4-FFF2-40B4-BE49-F238E27FC236}">
                <a16:creationId xmlns:a16="http://schemas.microsoft.com/office/drawing/2014/main" id="{9F9FE2D4-1684-E849-822B-AEB1B1ED9CD7}"/>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7" name="Gerade Verbindung mit Pfeil 6">
            <a:extLst>
              <a:ext uri="{FF2B5EF4-FFF2-40B4-BE49-F238E27FC236}">
                <a16:creationId xmlns:a16="http://schemas.microsoft.com/office/drawing/2014/main" id="{51E85C22-3E1F-8842-83C8-2DFF8A0D1370}"/>
              </a:ext>
            </a:extLst>
          </p:cNvPr>
          <p:cNvCxnSpPr>
            <a:cxnSpLocks/>
          </p:cNvCxnSpPr>
          <p:nvPr/>
        </p:nvCxnSpPr>
        <p:spPr>
          <a:xfrm>
            <a:off x="1368000" y="3501008"/>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Gerade Verbindung mit Pfeil 7">
            <a:extLst>
              <a:ext uri="{FF2B5EF4-FFF2-40B4-BE49-F238E27FC236}">
                <a16:creationId xmlns:a16="http://schemas.microsoft.com/office/drawing/2014/main" id="{206B68B5-1B7B-F34E-B6EC-877072D34991}"/>
              </a:ext>
            </a:extLst>
          </p:cNvPr>
          <p:cNvCxnSpPr/>
          <p:nvPr/>
        </p:nvCxnSpPr>
        <p:spPr>
          <a:xfrm flipV="1">
            <a:off x="1443600" y="1393200"/>
            <a:ext cx="0" cy="1656184"/>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Rectangle 6">
            <a:extLst>
              <a:ext uri="{FF2B5EF4-FFF2-40B4-BE49-F238E27FC236}">
                <a16:creationId xmlns:a16="http://schemas.microsoft.com/office/drawing/2014/main" id="{AF44EDAE-2572-3E47-B482-BF49F4767845}"/>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moralisch gefordert.</a:t>
            </a:r>
          </a:p>
          <a:p>
            <a:pPr marL="0" indent="0">
              <a:spcAft>
                <a:spcPts val="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2" name="Gerade Verbindung mit Pfeil 11">
            <a:extLst>
              <a:ext uri="{FF2B5EF4-FFF2-40B4-BE49-F238E27FC236}">
                <a16:creationId xmlns:a16="http://schemas.microsoft.com/office/drawing/2014/main" id="{C88B0446-18FD-4644-BB50-2CC6D7B6C2C9}"/>
              </a:ext>
            </a:extLst>
          </p:cNvPr>
          <p:cNvCxnSpPr/>
          <p:nvPr/>
        </p:nvCxnSpPr>
        <p:spPr>
          <a:xfrm flipV="1">
            <a:off x="1296000" y="1393200"/>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feld 8">
            <a:extLst>
              <a:ext uri="{FF2B5EF4-FFF2-40B4-BE49-F238E27FC236}">
                <a16:creationId xmlns:a16="http://schemas.microsoft.com/office/drawing/2014/main" id="{501542C7-7247-EB45-AE15-CB38BA85A5BF}"/>
              </a:ext>
            </a:extLst>
          </p:cNvPr>
          <p:cNvSpPr txBox="1"/>
          <p:nvPr/>
        </p:nvSpPr>
        <p:spPr>
          <a:xfrm>
            <a:off x="1368000" y="4077072"/>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0" name="Textfeld 9">
            <a:extLst>
              <a:ext uri="{FF2B5EF4-FFF2-40B4-BE49-F238E27FC236}">
                <a16:creationId xmlns:a16="http://schemas.microsoft.com/office/drawing/2014/main" id="{466781CE-491C-A84A-BF48-F58226049772}"/>
              </a:ext>
            </a:extLst>
          </p:cNvPr>
          <p:cNvSpPr txBox="1"/>
          <p:nvPr/>
        </p:nvSpPr>
        <p:spPr>
          <a:xfrm>
            <a:off x="1443600" y="2007053"/>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3" name="Textfeld 12">
            <a:extLst>
              <a:ext uri="{FF2B5EF4-FFF2-40B4-BE49-F238E27FC236}">
                <a16:creationId xmlns:a16="http://schemas.microsoft.com/office/drawing/2014/main" id="{D7E2222F-3973-DD4E-94A5-9837C9E34753}"/>
              </a:ext>
            </a:extLst>
          </p:cNvPr>
          <p:cNvSpPr txBox="1"/>
          <p:nvPr/>
        </p:nvSpPr>
        <p:spPr>
          <a:xfrm>
            <a:off x="711516" y="2007053"/>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4" name="Foliennummernplatzhalter 3">
            <a:extLst>
              <a:ext uri="{FF2B5EF4-FFF2-40B4-BE49-F238E27FC236}">
                <a16:creationId xmlns:a16="http://schemas.microsoft.com/office/drawing/2014/main" id="{C04089A3-51A2-744E-8690-9935F4E340F4}"/>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51</a:t>
            </a:fld>
            <a:endParaRPr lang="de-DE" dirty="0">
              <a:solidFill>
                <a:srgbClr val="00376C"/>
              </a:solidFill>
            </a:endParaRPr>
          </a:p>
        </p:txBody>
      </p:sp>
    </p:spTree>
    <p:extLst>
      <p:ext uri="{BB962C8B-B14F-4D97-AF65-F5344CB8AC3E}">
        <p14:creationId xmlns:p14="http://schemas.microsoft.com/office/powerpoint/2010/main" val="42654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D7B665B-CD66-2D4C-A493-B813826D2E4E}"/>
              </a:ext>
            </a:extLst>
          </p:cNvPr>
          <p:cNvPicPr>
            <a:picLocks noChangeAspect="1"/>
          </p:cNvPicPr>
          <p:nvPr/>
        </p:nvPicPr>
        <p:blipFill>
          <a:blip r:embed="rId3"/>
          <a:stretch>
            <a:fillRect/>
          </a:stretch>
        </p:blipFill>
        <p:spPr>
          <a:xfrm>
            <a:off x="2628001" y="900000"/>
            <a:ext cx="5610697" cy="3312000"/>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6" name="Textfeld 5">
            <a:extLst>
              <a:ext uri="{FF2B5EF4-FFF2-40B4-BE49-F238E27FC236}">
                <a16:creationId xmlns:a16="http://schemas.microsoft.com/office/drawing/2014/main" id="{9F9FE2D4-1684-E849-822B-AEB1B1ED9CD7}"/>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7" name="Gerade Verbindung mit Pfeil 6">
            <a:extLst>
              <a:ext uri="{FF2B5EF4-FFF2-40B4-BE49-F238E27FC236}">
                <a16:creationId xmlns:a16="http://schemas.microsoft.com/office/drawing/2014/main" id="{51E85C22-3E1F-8842-83C8-2DFF8A0D1370}"/>
              </a:ext>
            </a:extLst>
          </p:cNvPr>
          <p:cNvCxnSpPr>
            <a:cxnSpLocks/>
          </p:cNvCxnSpPr>
          <p:nvPr/>
        </p:nvCxnSpPr>
        <p:spPr>
          <a:xfrm>
            <a:off x="1368000" y="3501008"/>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Gerade Verbindung mit Pfeil 7">
            <a:extLst>
              <a:ext uri="{FF2B5EF4-FFF2-40B4-BE49-F238E27FC236}">
                <a16:creationId xmlns:a16="http://schemas.microsoft.com/office/drawing/2014/main" id="{206B68B5-1B7B-F34E-B6EC-877072D34991}"/>
              </a:ext>
            </a:extLst>
          </p:cNvPr>
          <p:cNvCxnSpPr/>
          <p:nvPr/>
        </p:nvCxnSpPr>
        <p:spPr>
          <a:xfrm flipV="1">
            <a:off x="1443600" y="1393200"/>
            <a:ext cx="0" cy="1656184"/>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Gerade Verbindung mit Pfeil 11">
            <a:extLst>
              <a:ext uri="{FF2B5EF4-FFF2-40B4-BE49-F238E27FC236}">
                <a16:creationId xmlns:a16="http://schemas.microsoft.com/office/drawing/2014/main" id="{C88B0446-18FD-4644-BB50-2CC6D7B6C2C9}"/>
              </a:ext>
            </a:extLst>
          </p:cNvPr>
          <p:cNvCxnSpPr/>
          <p:nvPr/>
        </p:nvCxnSpPr>
        <p:spPr>
          <a:xfrm flipV="1">
            <a:off x="1296000" y="1393200"/>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6">
            <a:extLst>
              <a:ext uri="{FF2B5EF4-FFF2-40B4-BE49-F238E27FC236}">
                <a16:creationId xmlns:a16="http://schemas.microsoft.com/office/drawing/2014/main" id="{13AA09EE-1499-0C43-A747-6B8B03A758D3}"/>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Das Hinzufügen eines nichtmoralischen Grundes für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verändert den moralischen Status von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von </a:t>
            </a:r>
            <a:r>
              <a:rPr lang="de-DE" sz="1800" i="1" dirty="0">
                <a:solidFill>
                  <a:srgbClr val="00376C"/>
                </a:solidFill>
                <a:latin typeface="Verdana" panose="020B0604030504040204" pitchFamily="34" charset="0"/>
                <a:ea typeface="Verdana" panose="020B0604030504040204" pitchFamily="34" charset="0"/>
                <a:cs typeface="Verdana" panose="020B0604030504040204" pitchFamily="34" charset="0"/>
              </a:rPr>
              <a:t>nicht gefordert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zu </a:t>
            </a:r>
            <a:r>
              <a:rPr lang="de-DE" sz="1800" i="1" dirty="0">
                <a:solidFill>
                  <a:srgbClr val="00376C"/>
                </a:solidFill>
                <a:latin typeface="Verdana" panose="020B0604030504040204" pitchFamily="34" charset="0"/>
                <a:ea typeface="Verdana" panose="020B0604030504040204" pitchFamily="34" charset="0"/>
                <a:cs typeface="Verdana" panose="020B0604030504040204" pitchFamily="34" charset="0"/>
              </a:rPr>
              <a:t>gefordert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a:t>
            </a:r>
          </a:p>
          <a:p>
            <a:pPr marL="0" indent="0">
              <a:spcAft>
                <a:spcPts val="0"/>
              </a:spcAft>
              <a:buNone/>
            </a:pPr>
            <a:endParaRPr lang="de-DE" sz="2200" kern="0" dirty="0">
              <a:solidFill>
                <a:srgbClr val="00376C"/>
              </a:solidFill>
              <a:latin typeface="Verdana" charset="0"/>
              <a:ea typeface="Verdana" charset="0"/>
              <a:cs typeface="Verdana" charset="0"/>
            </a:endParaRPr>
          </a:p>
        </p:txBody>
      </p:sp>
      <p:sp>
        <p:nvSpPr>
          <p:cNvPr id="10" name="Textfeld 9">
            <a:extLst>
              <a:ext uri="{FF2B5EF4-FFF2-40B4-BE49-F238E27FC236}">
                <a16:creationId xmlns:a16="http://schemas.microsoft.com/office/drawing/2014/main" id="{6CDD294A-5347-AA42-83FD-DC88F359C9B3}"/>
              </a:ext>
            </a:extLst>
          </p:cNvPr>
          <p:cNvSpPr txBox="1"/>
          <p:nvPr/>
        </p:nvSpPr>
        <p:spPr>
          <a:xfrm>
            <a:off x="1368000" y="4077072"/>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1" name="Textfeld 10">
            <a:extLst>
              <a:ext uri="{FF2B5EF4-FFF2-40B4-BE49-F238E27FC236}">
                <a16:creationId xmlns:a16="http://schemas.microsoft.com/office/drawing/2014/main" id="{344E500F-937B-A841-82D0-CD8F0DF2EA48}"/>
              </a:ext>
            </a:extLst>
          </p:cNvPr>
          <p:cNvSpPr txBox="1"/>
          <p:nvPr/>
        </p:nvSpPr>
        <p:spPr>
          <a:xfrm>
            <a:off x="1443600" y="2007053"/>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3" name="Textfeld 12">
            <a:extLst>
              <a:ext uri="{FF2B5EF4-FFF2-40B4-BE49-F238E27FC236}">
                <a16:creationId xmlns:a16="http://schemas.microsoft.com/office/drawing/2014/main" id="{45C4445C-9DED-844B-8D2A-8916AF0B279E}"/>
              </a:ext>
            </a:extLst>
          </p:cNvPr>
          <p:cNvSpPr txBox="1"/>
          <p:nvPr/>
        </p:nvSpPr>
        <p:spPr>
          <a:xfrm>
            <a:off x="711516" y="2007053"/>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4" name="Foliennummernplatzhalter 3">
            <a:extLst>
              <a:ext uri="{FF2B5EF4-FFF2-40B4-BE49-F238E27FC236}">
                <a16:creationId xmlns:a16="http://schemas.microsoft.com/office/drawing/2014/main" id="{FBE00DA4-E6C7-9E4A-9E8D-37AEAFF08D3B}"/>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52</a:t>
            </a:fld>
            <a:endParaRPr lang="de-DE" dirty="0">
              <a:solidFill>
                <a:srgbClr val="00376C"/>
              </a:solidFill>
            </a:endParaRPr>
          </a:p>
        </p:txBody>
      </p:sp>
    </p:spTree>
    <p:extLst>
      <p:ext uri="{BB962C8B-B14F-4D97-AF65-F5344CB8AC3E}">
        <p14:creationId xmlns:p14="http://schemas.microsoft.com/office/powerpoint/2010/main" val="156769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a:extLst>
              <a:ext uri="{FF2B5EF4-FFF2-40B4-BE49-F238E27FC236}">
                <a16:creationId xmlns:a16="http://schemas.microsoft.com/office/drawing/2014/main" id="{D508CF94-D0FE-1F44-8204-CA563D09FDA3}"/>
              </a:ext>
            </a:extLst>
          </p:cNvPr>
          <p:cNvSpPr txBox="1">
            <a:spLocks noChangeArrowheads="1"/>
          </p:cNvSpPr>
          <p:nvPr/>
        </p:nvSpPr>
        <p:spPr bwMode="auto">
          <a:xfrm>
            <a:off x="2771800" y="2780928"/>
            <a:ext cx="358936" cy="43088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6" name="Textfeld 5">
            <a:extLst>
              <a:ext uri="{FF2B5EF4-FFF2-40B4-BE49-F238E27FC236}">
                <a16:creationId xmlns:a16="http://schemas.microsoft.com/office/drawing/2014/main" id="{9F9FE2D4-1684-E849-822B-AEB1B1ED9CD7}"/>
              </a:ext>
            </a:extLst>
          </p:cNvPr>
          <p:cNvSpPr txBox="1"/>
          <p:nvPr/>
        </p:nvSpPr>
        <p:spPr>
          <a:xfrm>
            <a:off x="149417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7" name="Gerade Verbindung mit Pfeil 6">
            <a:extLst>
              <a:ext uri="{FF2B5EF4-FFF2-40B4-BE49-F238E27FC236}">
                <a16:creationId xmlns:a16="http://schemas.microsoft.com/office/drawing/2014/main" id="{51E85C22-3E1F-8842-83C8-2DFF8A0D1370}"/>
              </a:ext>
            </a:extLst>
          </p:cNvPr>
          <p:cNvCxnSpPr>
            <a:cxnSpLocks/>
          </p:cNvCxnSpPr>
          <p:nvPr/>
        </p:nvCxnSpPr>
        <p:spPr>
          <a:xfrm>
            <a:off x="1674550" y="3501008"/>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Gerade Verbindung mit Pfeil 7">
            <a:extLst>
              <a:ext uri="{FF2B5EF4-FFF2-40B4-BE49-F238E27FC236}">
                <a16:creationId xmlns:a16="http://schemas.microsoft.com/office/drawing/2014/main" id="{206B68B5-1B7B-F34E-B6EC-877072D34991}"/>
              </a:ext>
            </a:extLst>
          </p:cNvPr>
          <p:cNvCxnSpPr/>
          <p:nvPr/>
        </p:nvCxnSpPr>
        <p:spPr>
          <a:xfrm flipV="1">
            <a:off x="1674550" y="1394405"/>
            <a:ext cx="0" cy="1656184"/>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Textfeld 27">
            <a:extLst>
              <a:ext uri="{FF2B5EF4-FFF2-40B4-BE49-F238E27FC236}">
                <a16:creationId xmlns:a16="http://schemas.microsoft.com/office/drawing/2014/main" id="{CF343FF4-6159-9D45-AD05-EFCF4D6775F4}"/>
              </a:ext>
            </a:extLst>
          </p:cNvPr>
          <p:cNvSpPr txBox="1"/>
          <p:nvPr/>
        </p:nvSpPr>
        <p:spPr>
          <a:xfrm>
            <a:off x="4390949"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29" name="Gerade Verbindung mit Pfeil 28">
            <a:extLst>
              <a:ext uri="{FF2B5EF4-FFF2-40B4-BE49-F238E27FC236}">
                <a16:creationId xmlns:a16="http://schemas.microsoft.com/office/drawing/2014/main" id="{CA4D3EB1-9FF5-8145-AE40-6D082083041B}"/>
              </a:ext>
            </a:extLst>
          </p:cNvPr>
          <p:cNvCxnSpPr>
            <a:cxnSpLocks/>
          </p:cNvCxnSpPr>
          <p:nvPr/>
        </p:nvCxnSpPr>
        <p:spPr>
          <a:xfrm>
            <a:off x="4571325" y="3501008"/>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Gerade Verbindung mit Pfeil 29">
            <a:extLst>
              <a:ext uri="{FF2B5EF4-FFF2-40B4-BE49-F238E27FC236}">
                <a16:creationId xmlns:a16="http://schemas.microsoft.com/office/drawing/2014/main" id="{F9066089-987B-614F-A694-D97332249D1F}"/>
              </a:ext>
            </a:extLst>
          </p:cNvPr>
          <p:cNvCxnSpPr/>
          <p:nvPr/>
        </p:nvCxnSpPr>
        <p:spPr>
          <a:xfrm flipV="1">
            <a:off x="4646925" y="1393200"/>
            <a:ext cx="0" cy="1656184"/>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Gerade Verbindung mit Pfeil 30">
            <a:extLst>
              <a:ext uri="{FF2B5EF4-FFF2-40B4-BE49-F238E27FC236}">
                <a16:creationId xmlns:a16="http://schemas.microsoft.com/office/drawing/2014/main" id="{989F6A6F-2398-ED4F-9275-C974DB31676D}"/>
              </a:ext>
            </a:extLst>
          </p:cNvPr>
          <p:cNvCxnSpPr/>
          <p:nvPr/>
        </p:nvCxnSpPr>
        <p:spPr>
          <a:xfrm flipV="1">
            <a:off x="4499325" y="1393200"/>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Gerade Verbindung mit Pfeil 34">
            <a:extLst>
              <a:ext uri="{FF2B5EF4-FFF2-40B4-BE49-F238E27FC236}">
                <a16:creationId xmlns:a16="http://schemas.microsoft.com/office/drawing/2014/main" id="{468BEE86-2061-2640-A4BF-02816A0F821F}"/>
              </a:ext>
            </a:extLst>
          </p:cNvPr>
          <p:cNvCxnSpPr/>
          <p:nvPr/>
        </p:nvCxnSpPr>
        <p:spPr>
          <a:xfrm flipV="1">
            <a:off x="7488680" y="1394405"/>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6" name="Textfeld 35">
            <a:extLst>
              <a:ext uri="{FF2B5EF4-FFF2-40B4-BE49-F238E27FC236}">
                <a16:creationId xmlns:a16="http://schemas.microsoft.com/office/drawing/2014/main" id="{A7833DEC-5849-EC40-8CF8-F6E8222C825B}"/>
              </a:ext>
            </a:extLst>
          </p:cNvPr>
          <p:cNvSpPr txBox="1"/>
          <p:nvPr/>
        </p:nvSpPr>
        <p:spPr>
          <a:xfrm>
            <a:off x="730830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37" name="Gerade Verbindung mit Pfeil 36">
            <a:extLst>
              <a:ext uri="{FF2B5EF4-FFF2-40B4-BE49-F238E27FC236}">
                <a16:creationId xmlns:a16="http://schemas.microsoft.com/office/drawing/2014/main" id="{7AC60B79-CCA7-7B44-92C5-30D991BD7766}"/>
              </a:ext>
            </a:extLst>
          </p:cNvPr>
          <p:cNvCxnSpPr>
            <a:cxnSpLocks/>
          </p:cNvCxnSpPr>
          <p:nvPr/>
        </p:nvCxnSpPr>
        <p:spPr>
          <a:xfrm>
            <a:off x="7488680" y="3501008"/>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40" name="Rectangle 6">
            <a:extLst>
              <a:ext uri="{FF2B5EF4-FFF2-40B4-BE49-F238E27FC236}">
                <a16:creationId xmlns:a16="http://schemas.microsoft.com/office/drawing/2014/main" id="{75934240-82AB-714E-9EE9-5A85BE31FB3A}"/>
              </a:ext>
            </a:extLst>
          </p:cNvPr>
          <p:cNvSpPr txBox="1">
            <a:spLocks noChangeArrowheads="1"/>
          </p:cNvSpPr>
          <p:nvPr/>
        </p:nvSpPr>
        <p:spPr bwMode="auto">
          <a:xfrm>
            <a:off x="576588" y="5450415"/>
            <a:ext cx="2195212" cy="43088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nicht gefordert</a:t>
            </a: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41" name="Rectangle 6">
            <a:extLst>
              <a:ext uri="{FF2B5EF4-FFF2-40B4-BE49-F238E27FC236}">
                <a16:creationId xmlns:a16="http://schemas.microsoft.com/office/drawing/2014/main" id="{9EEFB657-BB96-DB4A-807F-BB07C416E156}"/>
              </a:ext>
            </a:extLst>
          </p:cNvPr>
          <p:cNvSpPr txBox="1">
            <a:spLocks noChangeArrowheads="1"/>
          </p:cNvSpPr>
          <p:nvPr/>
        </p:nvSpPr>
        <p:spPr bwMode="auto">
          <a:xfrm>
            <a:off x="3473363" y="5418117"/>
            <a:ext cx="2195212" cy="43088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gefordert</a:t>
            </a: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42" name="Rectangle 6">
            <a:extLst>
              <a:ext uri="{FF2B5EF4-FFF2-40B4-BE49-F238E27FC236}">
                <a16:creationId xmlns:a16="http://schemas.microsoft.com/office/drawing/2014/main" id="{28C1062C-CDB8-934E-B7FB-CEEF408E0D63}"/>
              </a:ext>
            </a:extLst>
          </p:cNvPr>
          <p:cNvSpPr txBox="1">
            <a:spLocks noChangeArrowheads="1"/>
          </p:cNvSpPr>
          <p:nvPr/>
        </p:nvSpPr>
        <p:spPr bwMode="auto">
          <a:xfrm>
            <a:off x="6390718" y="5418116"/>
            <a:ext cx="2195212" cy="43088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nicht gefordert</a:t>
            </a: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cxnSp>
        <p:nvCxnSpPr>
          <p:cNvPr id="4" name="Gerade Verbindung mit Pfeil 3">
            <a:extLst>
              <a:ext uri="{FF2B5EF4-FFF2-40B4-BE49-F238E27FC236}">
                <a16:creationId xmlns:a16="http://schemas.microsoft.com/office/drawing/2014/main" id="{51BDDFA3-ADDC-324B-8887-4C7EE9735F65}"/>
              </a:ext>
            </a:extLst>
          </p:cNvPr>
          <p:cNvCxnSpPr/>
          <p:nvPr/>
        </p:nvCxnSpPr>
        <p:spPr>
          <a:xfrm>
            <a:off x="2555776" y="3261036"/>
            <a:ext cx="1080120" cy="0"/>
          </a:xfrm>
          <a:prstGeom prst="straightConnector1">
            <a:avLst/>
          </a:prstGeom>
          <a:ln w="28575">
            <a:solidFill>
              <a:srgbClr val="00376C"/>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5" name="Gerade Verbindung mit Pfeil 44">
            <a:extLst>
              <a:ext uri="{FF2B5EF4-FFF2-40B4-BE49-F238E27FC236}">
                <a16:creationId xmlns:a16="http://schemas.microsoft.com/office/drawing/2014/main" id="{F33FBB03-E191-904A-BF8F-4F3BCFC5908D}"/>
              </a:ext>
            </a:extLst>
          </p:cNvPr>
          <p:cNvCxnSpPr>
            <a:cxnSpLocks/>
          </p:cNvCxnSpPr>
          <p:nvPr/>
        </p:nvCxnSpPr>
        <p:spPr>
          <a:xfrm flipH="1" flipV="1">
            <a:off x="5507407" y="3264512"/>
            <a:ext cx="1080120" cy="6686"/>
          </a:xfrm>
          <a:prstGeom prst="straightConnector1">
            <a:avLst/>
          </a:prstGeom>
          <a:ln w="28575">
            <a:solidFill>
              <a:srgbClr val="00376C"/>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7" name="Gerade Verbindung mit Pfeil 16">
            <a:extLst>
              <a:ext uri="{FF2B5EF4-FFF2-40B4-BE49-F238E27FC236}">
                <a16:creationId xmlns:a16="http://schemas.microsoft.com/office/drawing/2014/main" id="{07C33075-2256-F148-86C7-4477A389BAC3}"/>
              </a:ext>
            </a:extLst>
          </p:cNvPr>
          <p:cNvCxnSpPr/>
          <p:nvPr/>
        </p:nvCxnSpPr>
        <p:spPr>
          <a:xfrm flipV="1">
            <a:off x="3129734" y="2780928"/>
            <a:ext cx="0" cy="36043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Rectangle 6">
            <a:extLst>
              <a:ext uri="{FF2B5EF4-FFF2-40B4-BE49-F238E27FC236}">
                <a16:creationId xmlns:a16="http://schemas.microsoft.com/office/drawing/2014/main" id="{1992725D-7CA1-7E42-9C7F-D0EC013506CF}"/>
              </a:ext>
            </a:extLst>
          </p:cNvPr>
          <p:cNvSpPr txBox="1">
            <a:spLocks noChangeArrowheads="1"/>
          </p:cNvSpPr>
          <p:nvPr/>
        </p:nvSpPr>
        <p:spPr bwMode="auto">
          <a:xfrm>
            <a:off x="5761644" y="2780928"/>
            <a:ext cx="358936" cy="43088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cxnSp>
        <p:nvCxnSpPr>
          <p:cNvPr id="20" name="Gerade Verbindung mit Pfeil 19">
            <a:extLst>
              <a:ext uri="{FF2B5EF4-FFF2-40B4-BE49-F238E27FC236}">
                <a16:creationId xmlns:a16="http://schemas.microsoft.com/office/drawing/2014/main" id="{E25E5E03-3D33-B742-976D-DCB19AF51415}"/>
              </a:ext>
            </a:extLst>
          </p:cNvPr>
          <p:cNvCxnSpPr/>
          <p:nvPr/>
        </p:nvCxnSpPr>
        <p:spPr>
          <a:xfrm flipV="1">
            <a:off x="6119578" y="2780928"/>
            <a:ext cx="0" cy="360434"/>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3" name="Foliennummernplatzhalter 2">
            <a:extLst>
              <a:ext uri="{FF2B5EF4-FFF2-40B4-BE49-F238E27FC236}">
                <a16:creationId xmlns:a16="http://schemas.microsoft.com/office/drawing/2014/main" id="{1A2FD20B-1FCF-CB45-9F2C-7EAC7912276B}"/>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53</a:t>
            </a:fld>
            <a:endParaRPr lang="de-DE" dirty="0">
              <a:solidFill>
                <a:srgbClr val="00376C"/>
              </a:solidFill>
            </a:endParaRPr>
          </a:p>
        </p:txBody>
      </p:sp>
    </p:spTree>
    <p:extLst>
      <p:ext uri="{BB962C8B-B14F-4D97-AF65-F5344CB8AC3E}">
        <p14:creationId xmlns:p14="http://schemas.microsoft.com/office/powerpoint/2010/main" val="210531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500"/>
                                        <p:tgtEl>
                                          <p:spTgt spid="4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fade">
                                      <p:cBhvr>
                                        <p:cTn id="71" dur="500"/>
                                        <p:tgtEl>
                                          <p:spTgt spid="4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28" grpId="0"/>
      <p:bldP spid="36" grpId="0"/>
      <p:bldP spid="40" grpId="0"/>
      <p:bldP spid="41" grpId="0"/>
      <p:bldP spid="42" grpId="0"/>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052736"/>
            <a:ext cx="8280920" cy="453650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Aber: Nichtmoralische Gründe für Handlungen können diese doch nicht moralisch gefordert machen!</a:t>
            </a: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a:extLst>
              <a:ext uri="{FF2B5EF4-FFF2-40B4-BE49-F238E27FC236}">
                <a16:creationId xmlns:a16="http://schemas.microsoft.com/office/drawing/2014/main" id="{A308F742-050A-1844-9F4F-1510EE140816}"/>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54</a:t>
            </a:fld>
            <a:endParaRPr lang="de-DE" dirty="0">
              <a:solidFill>
                <a:srgbClr val="00376C"/>
              </a:solidFill>
            </a:endParaRPr>
          </a:p>
        </p:txBody>
      </p:sp>
    </p:spTree>
    <p:extLst>
      <p:ext uri="{BB962C8B-B14F-4D97-AF65-F5344CB8AC3E}">
        <p14:creationId xmlns:p14="http://schemas.microsoft.com/office/powerpoint/2010/main" val="172274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animEffect transition="in" filter="fade">
                                      <p:cBhvr>
                                        <p:cTn id="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D7B665B-CD66-2D4C-A493-B813826D2E4E}"/>
              </a:ext>
            </a:extLst>
          </p:cNvPr>
          <p:cNvPicPr>
            <a:picLocks noChangeAspect="1"/>
          </p:cNvPicPr>
          <p:nvPr/>
        </p:nvPicPr>
        <p:blipFill>
          <a:blip r:embed="rId3"/>
          <a:stretch>
            <a:fillRect/>
          </a:stretch>
        </p:blipFill>
        <p:spPr>
          <a:xfrm>
            <a:off x="2628001" y="900000"/>
            <a:ext cx="5610697" cy="3312000"/>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6" name="Textfeld 5">
            <a:extLst>
              <a:ext uri="{FF2B5EF4-FFF2-40B4-BE49-F238E27FC236}">
                <a16:creationId xmlns:a16="http://schemas.microsoft.com/office/drawing/2014/main" id="{9F9FE2D4-1684-E849-822B-AEB1B1ED9CD7}"/>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7" name="Gerade Verbindung mit Pfeil 6">
            <a:extLst>
              <a:ext uri="{FF2B5EF4-FFF2-40B4-BE49-F238E27FC236}">
                <a16:creationId xmlns:a16="http://schemas.microsoft.com/office/drawing/2014/main" id="{51E85C22-3E1F-8842-83C8-2DFF8A0D1370}"/>
              </a:ext>
            </a:extLst>
          </p:cNvPr>
          <p:cNvCxnSpPr>
            <a:cxnSpLocks/>
          </p:cNvCxnSpPr>
          <p:nvPr/>
        </p:nvCxnSpPr>
        <p:spPr>
          <a:xfrm>
            <a:off x="1368000" y="3501008"/>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Gerade Verbindung mit Pfeil 7">
            <a:extLst>
              <a:ext uri="{FF2B5EF4-FFF2-40B4-BE49-F238E27FC236}">
                <a16:creationId xmlns:a16="http://schemas.microsoft.com/office/drawing/2014/main" id="{206B68B5-1B7B-F34E-B6EC-877072D34991}"/>
              </a:ext>
            </a:extLst>
          </p:cNvPr>
          <p:cNvCxnSpPr/>
          <p:nvPr/>
        </p:nvCxnSpPr>
        <p:spPr>
          <a:xfrm flipV="1">
            <a:off x="1443600" y="1393200"/>
            <a:ext cx="0" cy="1656184"/>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feld 8">
            <a:extLst>
              <a:ext uri="{FF2B5EF4-FFF2-40B4-BE49-F238E27FC236}">
                <a16:creationId xmlns:a16="http://schemas.microsoft.com/office/drawing/2014/main" id="{A9A235B0-EA6E-F345-AA01-0C7770AC8D94}"/>
              </a:ext>
            </a:extLst>
          </p:cNvPr>
          <p:cNvSpPr txBox="1"/>
          <p:nvPr/>
        </p:nvSpPr>
        <p:spPr>
          <a:xfrm>
            <a:off x="1368000" y="4077072"/>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0" name="Textfeld 9">
            <a:extLst>
              <a:ext uri="{FF2B5EF4-FFF2-40B4-BE49-F238E27FC236}">
                <a16:creationId xmlns:a16="http://schemas.microsoft.com/office/drawing/2014/main" id="{CA825B2A-C128-D549-BBBF-5FE7F139D881}"/>
              </a:ext>
            </a:extLst>
          </p:cNvPr>
          <p:cNvSpPr txBox="1"/>
          <p:nvPr/>
        </p:nvSpPr>
        <p:spPr>
          <a:xfrm>
            <a:off x="1443600" y="2007053"/>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1" name="Rectangle 6">
            <a:extLst>
              <a:ext uri="{FF2B5EF4-FFF2-40B4-BE49-F238E27FC236}">
                <a16:creationId xmlns:a16="http://schemas.microsoft.com/office/drawing/2014/main" id="{AF44EDAE-2572-3E47-B482-BF49F4767845}"/>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Symbol" pitchFamily="2" charset="2"/>
              <a:ea typeface="Verdana" panose="020B0604030504040204" pitchFamily="34" charset="0"/>
              <a:cs typeface="Verdana" panose="020B0604030504040204" pitchFamily="34" charset="0"/>
            </a:endParaRPr>
          </a:p>
          <a:p>
            <a:pPr marL="0" indent="0">
              <a:spcAft>
                <a:spcPts val="0"/>
              </a:spcAft>
              <a:buNone/>
            </a:pP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moralisch gefordert, weil NM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verhindert, dass NM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entschärft.</a:t>
            </a:r>
          </a:p>
          <a:p>
            <a:pPr marL="0" indent="0">
              <a:spcAft>
                <a:spcPts val="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2" name="Gerade Verbindung mit Pfeil 11">
            <a:extLst>
              <a:ext uri="{FF2B5EF4-FFF2-40B4-BE49-F238E27FC236}">
                <a16:creationId xmlns:a16="http://schemas.microsoft.com/office/drawing/2014/main" id="{C88B0446-18FD-4644-BB50-2CC6D7B6C2C9}"/>
              </a:ext>
            </a:extLst>
          </p:cNvPr>
          <p:cNvCxnSpPr/>
          <p:nvPr/>
        </p:nvCxnSpPr>
        <p:spPr>
          <a:xfrm flipV="1">
            <a:off x="1296000" y="1393200"/>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feld 12">
            <a:extLst>
              <a:ext uri="{FF2B5EF4-FFF2-40B4-BE49-F238E27FC236}">
                <a16:creationId xmlns:a16="http://schemas.microsoft.com/office/drawing/2014/main" id="{C941F827-F7FA-BC47-90E5-7259C92BDFFE}"/>
              </a:ext>
            </a:extLst>
          </p:cNvPr>
          <p:cNvSpPr txBox="1"/>
          <p:nvPr/>
        </p:nvSpPr>
        <p:spPr>
          <a:xfrm>
            <a:off x="711516" y="2007053"/>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4" name="Foliennummernplatzhalter 3">
            <a:extLst>
              <a:ext uri="{FF2B5EF4-FFF2-40B4-BE49-F238E27FC236}">
                <a16:creationId xmlns:a16="http://schemas.microsoft.com/office/drawing/2014/main" id="{882CAAA9-0085-B647-89BC-9B830F167F62}"/>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55</a:t>
            </a:fld>
            <a:endParaRPr lang="de-DE" dirty="0">
              <a:solidFill>
                <a:srgbClr val="00376C"/>
              </a:solidFill>
            </a:endParaRPr>
          </a:p>
        </p:txBody>
      </p:sp>
    </p:spTree>
    <p:extLst>
      <p:ext uri="{BB962C8B-B14F-4D97-AF65-F5344CB8AC3E}">
        <p14:creationId xmlns:p14="http://schemas.microsoft.com/office/powerpoint/2010/main" val="278264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052736"/>
            <a:ext cx="8280920" cy="453650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Nichtmoralische Gründe für eine Handlung können verhindern, dass nichtmoralische Gründe gegen die Handlung moralische Gründe für die Handlung entschärfen.</a:t>
            </a: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				</a:t>
            </a: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4" name="Foliennummernplatzhalter 3">
            <a:extLst>
              <a:ext uri="{FF2B5EF4-FFF2-40B4-BE49-F238E27FC236}">
                <a16:creationId xmlns:a16="http://schemas.microsoft.com/office/drawing/2014/main" id="{6E51742D-E5A6-BD48-AA58-AC02C03808EC}"/>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56</a:t>
            </a:fld>
            <a:endParaRPr lang="de-DE" dirty="0">
              <a:solidFill>
                <a:srgbClr val="00376C"/>
              </a:solidFill>
            </a:endParaRPr>
          </a:p>
        </p:txBody>
      </p:sp>
    </p:spTree>
    <p:extLst>
      <p:ext uri="{BB962C8B-B14F-4D97-AF65-F5344CB8AC3E}">
        <p14:creationId xmlns:p14="http://schemas.microsoft.com/office/powerpoint/2010/main" val="218562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fade">
                                      <p:cBhvr>
                                        <p:cTn id="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18FD726-AB29-AC41-8E77-533A29B73501}"/>
              </a:ext>
            </a:extLst>
          </p:cNvPr>
          <p:cNvPicPr>
            <a:picLocks noChangeAspect="1"/>
          </p:cNvPicPr>
          <p:nvPr/>
        </p:nvPicPr>
        <p:blipFill>
          <a:blip r:embed="rId3"/>
          <a:stretch>
            <a:fillRect/>
          </a:stretch>
        </p:blipFill>
        <p:spPr>
          <a:xfrm>
            <a:off x="2627784" y="908720"/>
            <a:ext cx="5537912" cy="3371309"/>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6" name="Textfeld 5">
            <a:extLst>
              <a:ext uri="{FF2B5EF4-FFF2-40B4-BE49-F238E27FC236}">
                <a16:creationId xmlns:a16="http://schemas.microsoft.com/office/drawing/2014/main" id="{9F9FE2D4-1684-E849-822B-AEB1B1ED9CD7}"/>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7" name="Gerade Verbindung mit Pfeil 6">
            <a:extLst>
              <a:ext uri="{FF2B5EF4-FFF2-40B4-BE49-F238E27FC236}">
                <a16:creationId xmlns:a16="http://schemas.microsoft.com/office/drawing/2014/main" id="{51E85C22-3E1F-8842-83C8-2DFF8A0D1370}"/>
              </a:ext>
            </a:extLst>
          </p:cNvPr>
          <p:cNvCxnSpPr>
            <a:cxnSpLocks/>
          </p:cNvCxnSpPr>
          <p:nvPr/>
        </p:nvCxnSpPr>
        <p:spPr>
          <a:xfrm>
            <a:off x="1368000" y="3501008"/>
            <a:ext cx="0" cy="1674555"/>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Gerade Verbindung mit Pfeil 7">
            <a:extLst>
              <a:ext uri="{FF2B5EF4-FFF2-40B4-BE49-F238E27FC236}">
                <a16:creationId xmlns:a16="http://schemas.microsoft.com/office/drawing/2014/main" id="{206B68B5-1B7B-F34E-B6EC-877072D34991}"/>
              </a:ext>
            </a:extLst>
          </p:cNvPr>
          <p:cNvCxnSpPr/>
          <p:nvPr/>
        </p:nvCxnSpPr>
        <p:spPr>
          <a:xfrm flipV="1">
            <a:off x="1443600" y="1393200"/>
            <a:ext cx="0" cy="1656184"/>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Gerade Verbindung mit Pfeil 11">
            <a:extLst>
              <a:ext uri="{FF2B5EF4-FFF2-40B4-BE49-F238E27FC236}">
                <a16:creationId xmlns:a16="http://schemas.microsoft.com/office/drawing/2014/main" id="{C88B0446-18FD-4644-BB50-2CC6D7B6C2C9}"/>
              </a:ext>
            </a:extLst>
          </p:cNvPr>
          <p:cNvCxnSpPr/>
          <p:nvPr/>
        </p:nvCxnSpPr>
        <p:spPr>
          <a:xfrm flipV="1">
            <a:off x="1296000" y="1393200"/>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6">
            <a:extLst>
              <a:ext uri="{FF2B5EF4-FFF2-40B4-BE49-F238E27FC236}">
                <a16:creationId xmlns:a16="http://schemas.microsoft.com/office/drawing/2014/main" id="{13AA09EE-1499-0C43-A747-6B8B03A758D3}"/>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Anna trägt Outdoor-Kleidung, die sie aber nur vor den Dornen des oberen Busches schützt. Sie könnte entweder Bert oder Curt starke Schmerzen ersparen.</a:t>
            </a:r>
          </a:p>
          <a:p>
            <a:pPr marL="0" indent="0">
              <a:spcAft>
                <a:spcPts val="0"/>
              </a:spcAft>
              <a:buNone/>
            </a:pPr>
            <a:endParaRPr lang="de-DE" sz="2200" kern="0" dirty="0">
              <a:solidFill>
                <a:srgbClr val="00376C"/>
              </a:solidFill>
              <a:latin typeface="Verdana" charset="0"/>
              <a:ea typeface="Verdana" charset="0"/>
              <a:cs typeface="Verdana" charset="0"/>
            </a:endParaRPr>
          </a:p>
        </p:txBody>
      </p:sp>
      <p:sp>
        <p:nvSpPr>
          <p:cNvPr id="4" name="Foliennummernplatzhalter 3">
            <a:extLst>
              <a:ext uri="{FF2B5EF4-FFF2-40B4-BE49-F238E27FC236}">
                <a16:creationId xmlns:a16="http://schemas.microsoft.com/office/drawing/2014/main" id="{8CDE5950-4442-C84B-B933-2C3C1690D55D}"/>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57</a:t>
            </a:fld>
            <a:endParaRPr lang="de-DE" dirty="0">
              <a:solidFill>
                <a:srgbClr val="00376C"/>
              </a:solidFill>
            </a:endParaRPr>
          </a:p>
        </p:txBody>
      </p:sp>
    </p:spTree>
    <p:extLst>
      <p:ext uri="{BB962C8B-B14F-4D97-AF65-F5344CB8AC3E}">
        <p14:creationId xmlns:p14="http://schemas.microsoft.com/office/powerpoint/2010/main" val="358058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18FD726-AB29-AC41-8E77-533A29B73501}"/>
              </a:ext>
            </a:extLst>
          </p:cNvPr>
          <p:cNvPicPr>
            <a:picLocks noChangeAspect="1"/>
          </p:cNvPicPr>
          <p:nvPr/>
        </p:nvPicPr>
        <p:blipFill>
          <a:blip r:embed="rId3"/>
          <a:stretch>
            <a:fillRect/>
          </a:stretch>
        </p:blipFill>
        <p:spPr>
          <a:xfrm>
            <a:off x="2627784" y="908720"/>
            <a:ext cx="5537912" cy="3371309"/>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6" name="Textfeld 5">
            <a:extLst>
              <a:ext uri="{FF2B5EF4-FFF2-40B4-BE49-F238E27FC236}">
                <a16:creationId xmlns:a16="http://schemas.microsoft.com/office/drawing/2014/main" id="{9F9FE2D4-1684-E849-822B-AEB1B1ED9CD7}"/>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7" name="Gerade Verbindung mit Pfeil 6">
            <a:extLst>
              <a:ext uri="{FF2B5EF4-FFF2-40B4-BE49-F238E27FC236}">
                <a16:creationId xmlns:a16="http://schemas.microsoft.com/office/drawing/2014/main" id="{51E85C22-3E1F-8842-83C8-2DFF8A0D1370}"/>
              </a:ext>
            </a:extLst>
          </p:cNvPr>
          <p:cNvCxnSpPr>
            <a:cxnSpLocks/>
          </p:cNvCxnSpPr>
          <p:nvPr/>
        </p:nvCxnSpPr>
        <p:spPr>
          <a:xfrm>
            <a:off x="1368000" y="3501008"/>
            <a:ext cx="0" cy="1674555"/>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Gerade Verbindung mit Pfeil 7">
            <a:extLst>
              <a:ext uri="{FF2B5EF4-FFF2-40B4-BE49-F238E27FC236}">
                <a16:creationId xmlns:a16="http://schemas.microsoft.com/office/drawing/2014/main" id="{206B68B5-1B7B-F34E-B6EC-877072D34991}"/>
              </a:ext>
            </a:extLst>
          </p:cNvPr>
          <p:cNvCxnSpPr/>
          <p:nvPr/>
        </p:nvCxnSpPr>
        <p:spPr>
          <a:xfrm flipV="1">
            <a:off x="1443600" y="1393200"/>
            <a:ext cx="0" cy="1656184"/>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Gerade Verbindung mit Pfeil 11">
            <a:extLst>
              <a:ext uri="{FF2B5EF4-FFF2-40B4-BE49-F238E27FC236}">
                <a16:creationId xmlns:a16="http://schemas.microsoft.com/office/drawing/2014/main" id="{C88B0446-18FD-4644-BB50-2CC6D7B6C2C9}"/>
              </a:ext>
            </a:extLst>
          </p:cNvPr>
          <p:cNvCxnSpPr/>
          <p:nvPr/>
        </p:nvCxnSpPr>
        <p:spPr>
          <a:xfrm flipV="1">
            <a:off x="1296000" y="1393200"/>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6">
            <a:extLst>
              <a:ext uri="{FF2B5EF4-FFF2-40B4-BE49-F238E27FC236}">
                <a16:creationId xmlns:a16="http://schemas.microsoft.com/office/drawing/2014/main" id="{13AA09EE-1499-0C43-A747-6B8B03A758D3}"/>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	</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Erspart Bert starke Schmerzen.</a:t>
            </a:r>
          </a:p>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	</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Erspart Anna starke Schmerzen.</a:t>
            </a:r>
          </a:p>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 	</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Lässt Curt starke Schmerzen erleiden.</a:t>
            </a:r>
          </a:p>
          <a:p>
            <a:pPr marL="0" indent="0">
              <a:spcAft>
                <a:spcPts val="0"/>
              </a:spcAft>
              <a:buNone/>
            </a:pPr>
            <a:endParaRPr lang="de-DE" sz="2200" kern="0" dirty="0">
              <a:solidFill>
                <a:srgbClr val="00376C"/>
              </a:solidFill>
              <a:latin typeface="Verdana" charset="0"/>
              <a:ea typeface="Verdana" charset="0"/>
              <a:cs typeface="Verdana" charset="0"/>
            </a:endParaRPr>
          </a:p>
        </p:txBody>
      </p:sp>
      <p:sp>
        <p:nvSpPr>
          <p:cNvPr id="11" name="Textfeld 10">
            <a:extLst>
              <a:ext uri="{FF2B5EF4-FFF2-40B4-BE49-F238E27FC236}">
                <a16:creationId xmlns:a16="http://schemas.microsoft.com/office/drawing/2014/main" id="{344E500F-937B-A841-82D0-CD8F0DF2EA48}"/>
              </a:ext>
            </a:extLst>
          </p:cNvPr>
          <p:cNvSpPr txBox="1"/>
          <p:nvPr/>
        </p:nvSpPr>
        <p:spPr>
          <a:xfrm>
            <a:off x="1443600" y="2007053"/>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3" name="Textfeld 12">
            <a:extLst>
              <a:ext uri="{FF2B5EF4-FFF2-40B4-BE49-F238E27FC236}">
                <a16:creationId xmlns:a16="http://schemas.microsoft.com/office/drawing/2014/main" id="{45C4445C-9DED-844B-8D2A-8916AF0B279E}"/>
              </a:ext>
            </a:extLst>
          </p:cNvPr>
          <p:cNvSpPr txBox="1"/>
          <p:nvPr/>
        </p:nvSpPr>
        <p:spPr>
          <a:xfrm>
            <a:off x="711516" y="2007053"/>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4" name="Textfeld 13">
            <a:extLst>
              <a:ext uri="{FF2B5EF4-FFF2-40B4-BE49-F238E27FC236}">
                <a16:creationId xmlns:a16="http://schemas.microsoft.com/office/drawing/2014/main" id="{AD4DD6F2-68F0-2348-B677-37F266D73F3C}"/>
              </a:ext>
            </a:extLst>
          </p:cNvPr>
          <p:cNvSpPr txBox="1"/>
          <p:nvPr/>
        </p:nvSpPr>
        <p:spPr>
          <a:xfrm>
            <a:off x="1278006" y="4057880"/>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4" name="Foliennummernplatzhalter 3">
            <a:extLst>
              <a:ext uri="{FF2B5EF4-FFF2-40B4-BE49-F238E27FC236}">
                <a16:creationId xmlns:a16="http://schemas.microsoft.com/office/drawing/2014/main" id="{26BB6F08-FD3A-8647-8FB3-53EA756E1702}"/>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58</a:t>
            </a:fld>
            <a:endParaRPr lang="de-DE" dirty="0">
              <a:solidFill>
                <a:srgbClr val="00376C"/>
              </a:solidFill>
            </a:endParaRPr>
          </a:p>
        </p:txBody>
      </p:sp>
    </p:spTree>
    <p:extLst>
      <p:ext uri="{BB962C8B-B14F-4D97-AF65-F5344CB8AC3E}">
        <p14:creationId xmlns:p14="http://schemas.microsoft.com/office/powerpoint/2010/main" val="398910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18FD726-AB29-AC41-8E77-533A29B73501}"/>
              </a:ext>
            </a:extLst>
          </p:cNvPr>
          <p:cNvPicPr>
            <a:picLocks noChangeAspect="1"/>
          </p:cNvPicPr>
          <p:nvPr/>
        </p:nvPicPr>
        <p:blipFill>
          <a:blip r:embed="rId3"/>
          <a:stretch>
            <a:fillRect/>
          </a:stretch>
        </p:blipFill>
        <p:spPr>
          <a:xfrm>
            <a:off x="2627784" y="908720"/>
            <a:ext cx="5537912" cy="3371309"/>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6" name="Textfeld 5">
            <a:extLst>
              <a:ext uri="{FF2B5EF4-FFF2-40B4-BE49-F238E27FC236}">
                <a16:creationId xmlns:a16="http://schemas.microsoft.com/office/drawing/2014/main" id="{9F9FE2D4-1684-E849-822B-AEB1B1ED9CD7}"/>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7" name="Gerade Verbindung mit Pfeil 6">
            <a:extLst>
              <a:ext uri="{FF2B5EF4-FFF2-40B4-BE49-F238E27FC236}">
                <a16:creationId xmlns:a16="http://schemas.microsoft.com/office/drawing/2014/main" id="{51E85C22-3E1F-8842-83C8-2DFF8A0D1370}"/>
              </a:ext>
            </a:extLst>
          </p:cNvPr>
          <p:cNvCxnSpPr>
            <a:cxnSpLocks/>
          </p:cNvCxnSpPr>
          <p:nvPr/>
        </p:nvCxnSpPr>
        <p:spPr>
          <a:xfrm>
            <a:off x="1368000" y="3501008"/>
            <a:ext cx="0" cy="1674555"/>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Gerade Verbindung mit Pfeil 7">
            <a:extLst>
              <a:ext uri="{FF2B5EF4-FFF2-40B4-BE49-F238E27FC236}">
                <a16:creationId xmlns:a16="http://schemas.microsoft.com/office/drawing/2014/main" id="{206B68B5-1B7B-F34E-B6EC-877072D34991}"/>
              </a:ext>
            </a:extLst>
          </p:cNvPr>
          <p:cNvCxnSpPr/>
          <p:nvPr/>
        </p:nvCxnSpPr>
        <p:spPr>
          <a:xfrm flipV="1">
            <a:off x="1443600" y="1393200"/>
            <a:ext cx="0" cy="1656184"/>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Gerade Verbindung mit Pfeil 11">
            <a:extLst>
              <a:ext uri="{FF2B5EF4-FFF2-40B4-BE49-F238E27FC236}">
                <a16:creationId xmlns:a16="http://schemas.microsoft.com/office/drawing/2014/main" id="{C88B0446-18FD-4644-BB50-2CC6D7B6C2C9}"/>
              </a:ext>
            </a:extLst>
          </p:cNvPr>
          <p:cNvCxnSpPr/>
          <p:nvPr/>
        </p:nvCxnSpPr>
        <p:spPr>
          <a:xfrm flipV="1">
            <a:off x="1296000" y="1393200"/>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6">
            <a:extLst>
              <a:ext uri="{FF2B5EF4-FFF2-40B4-BE49-F238E27FC236}">
                <a16:creationId xmlns:a16="http://schemas.microsoft.com/office/drawing/2014/main" id="{13AA09EE-1499-0C43-A747-6B8B03A758D3}"/>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Symbol" pitchFamily="2" charset="2"/>
              <a:ea typeface="Verdana" panose="020B0604030504040204" pitchFamily="34" charset="0"/>
              <a:cs typeface="Verdana" panose="020B0604030504040204" pitchFamily="34" charset="0"/>
            </a:endParaRPr>
          </a:p>
          <a:p>
            <a:pPr marL="0" indent="0">
              <a:spcAft>
                <a:spcPts val="0"/>
              </a:spcAft>
              <a:buNone/>
            </a:pP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nicht moralisch gefordert.</a:t>
            </a:r>
            <a:endParaRPr lang="de-DE" sz="2200" kern="0" dirty="0">
              <a:solidFill>
                <a:srgbClr val="00376C"/>
              </a:solidFill>
              <a:latin typeface="Verdana" charset="0"/>
              <a:ea typeface="Verdana" charset="0"/>
              <a:cs typeface="Verdana" charset="0"/>
            </a:endParaRPr>
          </a:p>
        </p:txBody>
      </p:sp>
      <p:sp>
        <p:nvSpPr>
          <p:cNvPr id="11" name="Textfeld 10">
            <a:extLst>
              <a:ext uri="{FF2B5EF4-FFF2-40B4-BE49-F238E27FC236}">
                <a16:creationId xmlns:a16="http://schemas.microsoft.com/office/drawing/2014/main" id="{344E500F-937B-A841-82D0-CD8F0DF2EA48}"/>
              </a:ext>
            </a:extLst>
          </p:cNvPr>
          <p:cNvSpPr txBox="1"/>
          <p:nvPr/>
        </p:nvSpPr>
        <p:spPr>
          <a:xfrm>
            <a:off x="1443600" y="2007053"/>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3" name="Textfeld 12">
            <a:extLst>
              <a:ext uri="{FF2B5EF4-FFF2-40B4-BE49-F238E27FC236}">
                <a16:creationId xmlns:a16="http://schemas.microsoft.com/office/drawing/2014/main" id="{45C4445C-9DED-844B-8D2A-8916AF0B279E}"/>
              </a:ext>
            </a:extLst>
          </p:cNvPr>
          <p:cNvSpPr txBox="1"/>
          <p:nvPr/>
        </p:nvSpPr>
        <p:spPr>
          <a:xfrm>
            <a:off x="711516" y="2007053"/>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4" name="Textfeld 13">
            <a:extLst>
              <a:ext uri="{FF2B5EF4-FFF2-40B4-BE49-F238E27FC236}">
                <a16:creationId xmlns:a16="http://schemas.microsoft.com/office/drawing/2014/main" id="{AD4DD6F2-68F0-2348-B677-37F266D73F3C}"/>
              </a:ext>
            </a:extLst>
          </p:cNvPr>
          <p:cNvSpPr txBox="1"/>
          <p:nvPr/>
        </p:nvSpPr>
        <p:spPr>
          <a:xfrm>
            <a:off x="1278006" y="4057880"/>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4" name="Foliennummernplatzhalter 3">
            <a:extLst>
              <a:ext uri="{FF2B5EF4-FFF2-40B4-BE49-F238E27FC236}">
                <a16:creationId xmlns:a16="http://schemas.microsoft.com/office/drawing/2014/main" id="{48485F7B-74B1-F94C-ABF1-B1C21FBAC229}"/>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59</a:t>
            </a:fld>
            <a:endParaRPr lang="de-DE" dirty="0">
              <a:solidFill>
                <a:srgbClr val="00376C"/>
              </a:solidFill>
            </a:endParaRPr>
          </a:p>
        </p:txBody>
      </p:sp>
    </p:spTree>
    <p:extLst>
      <p:ext uri="{BB962C8B-B14F-4D97-AF65-F5344CB8AC3E}">
        <p14:creationId xmlns:p14="http://schemas.microsoft.com/office/powerpoint/2010/main" val="326744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268760"/>
            <a:ext cx="8280920" cy="453650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Eine Handlung </a:t>
            </a:r>
            <a:r>
              <a:rPr lang="de-DE" sz="2200" dirty="0">
                <a:solidFill>
                  <a:srgbClr val="00376C"/>
                </a:solidFill>
                <a:latin typeface="Symbol" pitchFamily="2" charset="2"/>
                <a:ea typeface="Verdana" panose="020B0604030504040204" pitchFamily="34" charset="0"/>
                <a:cs typeface="Verdana" panose="020B0604030504040204" pitchFamily="34" charset="0"/>
              </a:rPr>
              <a:t>f</a:t>
            </a: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 ist moralisch gefordert genau dann, wenn (und weil) ... </a:t>
            </a:r>
            <a:r>
              <a:rPr lang="de-DE" sz="2200" i="1" dirty="0">
                <a:solidFill>
                  <a:srgbClr val="00376C"/>
                </a:solidFill>
                <a:latin typeface="Verdana" panose="020B0604030504040204" pitchFamily="34" charset="0"/>
                <a:ea typeface="Verdana" panose="020B0604030504040204" pitchFamily="34" charset="0"/>
                <a:cs typeface="Verdana" panose="020B0604030504040204" pitchFamily="34" charset="0"/>
              </a:rPr>
              <a:t>moralische Gründe für/gegen </a:t>
            </a:r>
            <a:r>
              <a:rPr lang="de-DE" sz="2200" dirty="0">
                <a:solidFill>
                  <a:srgbClr val="00376C"/>
                </a:solidFill>
                <a:latin typeface="Symbol" pitchFamily="2" charset="2"/>
                <a:ea typeface="Verdana" panose="020B0604030504040204" pitchFamily="34" charset="0"/>
                <a:cs typeface="Verdana" panose="020B0604030504040204" pitchFamily="34" charset="0"/>
              </a:rPr>
              <a:t>f</a:t>
            </a: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 ….</a:t>
            </a: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a:extLst>
              <a:ext uri="{FF2B5EF4-FFF2-40B4-BE49-F238E27FC236}">
                <a16:creationId xmlns:a16="http://schemas.microsoft.com/office/drawing/2014/main" id="{3B3030B5-C10B-6549-BE5E-1AE5A8220737}"/>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6</a:t>
            </a:fld>
            <a:endParaRPr lang="de-DE" dirty="0">
              <a:solidFill>
                <a:srgbClr val="00376C"/>
              </a:solidFill>
            </a:endParaRPr>
          </a:p>
        </p:txBody>
      </p:sp>
    </p:spTree>
    <p:extLst>
      <p:ext uri="{BB962C8B-B14F-4D97-AF65-F5344CB8AC3E}">
        <p14:creationId xmlns:p14="http://schemas.microsoft.com/office/powerpoint/2010/main" val="40382429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18FD726-AB29-AC41-8E77-533A29B73501}"/>
              </a:ext>
            </a:extLst>
          </p:cNvPr>
          <p:cNvPicPr>
            <a:picLocks noChangeAspect="1"/>
          </p:cNvPicPr>
          <p:nvPr/>
        </p:nvPicPr>
        <p:blipFill>
          <a:blip r:embed="rId3"/>
          <a:stretch>
            <a:fillRect/>
          </a:stretch>
        </p:blipFill>
        <p:spPr>
          <a:xfrm>
            <a:off x="2627784" y="908720"/>
            <a:ext cx="5537912" cy="3371309"/>
          </a:xfrm>
          <a:prstGeom prst="rect">
            <a:avLst/>
          </a:prstGeom>
        </p:spPr>
      </p:pic>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6" name="Textfeld 5">
            <a:extLst>
              <a:ext uri="{FF2B5EF4-FFF2-40B4-BE49-F238E27FC236}">
                <a16:creationId xmlns:a16="http://schemas.microsoft.com/office/drawing/2014/main" id="{9F9FE2D4-1684-E849-822B-AEB1B1ED9CD7}"/>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7" name="Gerade Verbindung mit Pfeil 6">
            <a:extLst>
              <a:ext uri="{FF2B5EF4-FFF2-40B4-BE49-F238E27FC236}">
                <a16:creationId xmlns:a16="http://schemas.microsoft.com/office/drawing/2014/main" id="{51E85C22-3E1F-8842-83C8-2DFF8A0D1370}"/>
              </a:ext>
            </a:extLst>
          </p:cNvPr>
          <p:cNvCxnSpPr>
            <a:cxnSpLocks/>
          </p:cNvCxnSpPr>
          <p:nvPr/>
        </p:nvCxnSpPr>
        <p:spPr>
          <a:xfrm>
            <a:off x="1368000" y="3501008"/>
            <a:ext cx="0" cy="1674555"/>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Gerade Verbindung mit Pfeil 7">
            <a:extLst>
              <a:ext uri="{FF2B5EF4-FFF2-40B4-BE49-F238E27FC236}">
                <a16:creationId xmlns:a16="http://schemas.microsoft.com/office/drawing/2014/main" id="{206B68B5-1B7B-F34E-B6EC-877072D34991}"/>
              </a:ext>
            </a:extLst>
          </p:cNvPr>
          <p:cNvCxnSpPr/>
          <p:nvPr/>
        </p:nvCxnSpPr>
        <p:spPr>
          <a:xfrm flipV="1">
            <a:off x="1443600" y="1393200"/>
            <a:ext cx="0" cy="1656184"/>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Gerade Verbindung mit Pfeil 11">
            <a:extLst>
              <a:ext uri="{FF2B5EF4-FFF2-40B4-BE49-F238E27FC236}">
                <a16:creationId xmlns:a16="http://schemas.microsoft.com/office/drawing/2014/main" id="{C88B0446-18FD-4644-BB50-2CC6D7B6C2C9}"/>
              </a:ext>
            </a:extLst>
          </p:cNvPr>
          <p:cNvCxnSpPr/>
          <p:nvPr/>
        </p:nvCxnSpPr>
        <p:spPr>
          <a:xfrm flipV="1">
            <a:off x="1296000" y="1393200"/>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6">
            <a:extLst>
              <a:ext uri="{FF2B5EF4-FFF2-40B4-BE49-F238E27FC236}">
                <a16:creationId xmlns:a16="http://schemas.microsoft.com/office/drawing/2014/main" id="{13AA09EE-1499-0C43-A747-6B8B03A758D3}"/>
              </a:ext>
            </a:extLst>
          </p:cNvPr>
          <p:cNvSpPr txBox="1">
            <a:spLocks noChangeArrowheads="1"/>
          </p:cNvSpPr>
          <p:nvPr/>
        </p:nvSpPr>
        <p:spPr bwMode="auto">
          <a:xfrm>
            <a:off x="2555776" y="4725144"/>
            <a:ext cx="5832648"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endParaRPr lang="de-DE" sz="1800" dirty="0">
              <a:solidFill>
                <a:srgbClr val="00376C"/>
              </a:solidFill>
              <a:latin typeface="Symbol" pitchFamily="2" charset="2"/>
              <a:ea typeface="Verdana" panose="020B0604030504040204" pitchFamily="34" charset="0"/>
              <a:cs typeface="Verdana" panose="020B0604030504040204" pitchFamily="34" charset="0"/>
            </a:endParaRPr>
          </a:p>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verhindert </a:t>
            </a:r>
            <a:r>
              <a:rPr lang="de-DE" sz="1800" i="1" dirty="0">
                <a:solidFill>
                  <a:srgbClr val="00376C"/>
                </a:solidFill>
                <a:latin typeface="Verdana" panose="020B0604030504040204" pitchFamily="34" charset="0"/>
                <a:ea typeface="Verdana" panose="020B0604030504040204" pitchFamily="34" charset="0"/>
                <a:cs typeface="Verdana" panose="020B0604030504040204" pitchFamily="34" charset="0"/>
              </a:rPr>
              <a:t>nicht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dass NM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entschärft.</a:t>
            </a:r>
            <a:endParaRPr lang="de-DE" sz="2200" kern="0" dirty="0">
              <a:solidFill>
                <a:srgbClr val="00376C"/>
              </a:solidFill>
              <a:latin typeface="Verdana" charset="0"/>
              <a:ea typeface="Verdana" charset="0"/>
              <a:cs typeface="Verdana" charset="0"/>
            </a:endParaRPr>
          </a:p>
        </p:txBody>
      </p:sp>
      <p:sp>
        <p:nvSpPr>
          <p:cNvPr id="11" name="Textfeld 10">
            <a:extLst>
              <a:ext uri="{FF2B5EF4-FFF2-40B4-BE49-F238E27FC236}">
                <a16:creationId xmlns:a16="http://schemas.microsoft.com/office/drawing/2014/main" id="{344E500F-937B-A841-82D0-CD8F0DF2EA48}"/>
              </a:ext>
            </a:extLst>
          </p:cNvPr>
          <p:cNvSpPr txBox="1"/>
          <p:nvPr/>
        </p:nvSpPr>
        <p:spPr>
          <a:xfrm>
            <a:off x="1443600" y="2007053"/>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3" name="Textfeld 12">
            <a:extLst>
              <a:ext uri="{FF2B5EF4-FFF2-40B4-BE49-F238E27FC236}">
                <a16:creationId xmlns:a16="http://schemas.microsoft.com/office/drawing/2014/main" id="{45C4445C-9DED-844B-8D2A-8916AF0B279E}"/>
              </a:ext>
            </a:extLst>
          </p:cNvPr>
          <p:cNvSpPr txBox="1"/>
          <p:nvPr/>
        </p:nvSpPr>
        <p:spPr>
          <a:xfrm>
            <a:off x="711516" y="2007053"/>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4" name="Textfeld 13">
            <a:extLst>
              <a:ext uri="{FF2B5EF4-FFF2-40B4-BE49-F238E27FC236}">
                <a16:creationId xmlns:a16="http://schemas.microsoft.com/office/drawing/2014/main" id="{AD4DD6F2-68F0-2348-B677-37F266D73F3C}"/>
              </a:ext>
            </a:extLst>
          </p:cNvPr>
          <p:cNvSpPr txBox="1"/>
          <p:nvPr/>
        </p:nvSpPr>
        <p:spPr>
          <a:xfrm>
            <a:off x="1278006" y="4057880"/>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4" name="Foliennummernplatzhalter 3">
            <a:extLst>
              <a:ext uri="{FF2B5EF4-FFF2-40B4-BE49-F238E27FC236}">
                <a16:creationId xmlns:a16="http://schemas.microsoft.com/office/drawing/2014/main" id="{22D6635F-CA67-2544-A242-751028A4486D}"/>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60</a:t>
            </a:fld>
            <a:endParaRPr lang="de-DE" dirty="0">
              <a:solidFill>
                <a:srgbClr val="00376C"/>
              </a:solidFill>
            </a:endParaRPr>
          </a:p>
        </p:txBody>
      </p:sp>
    </p:spTree>
    <p:extLst>
      <p:ext uri="{BB962C8B-B14F-4D97-AF65-F5344CB8AC3E}">
        <p14:creationId xmlns:p14="http://schemas.microsoft.com/office/powerpoint/2010/main" val="395094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052736"/>
            <a:ext cx="8280920" cy="453650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Nichtmoralische Gründe für eine Handlung können </a:t>
            </a:r>
            <a:r>
              <a:rPr lang="de-DE" sz="2200" i="1" dirty="0">
                <a:solidFill>
                  <a:srgbClr val="00376C"/>
                </a:solidFill>
                <a:latin typeface="Verdana" panose="020B0604030504040204" pitchFamily="34" charset="0"/>
                <a:ea typeface="Verdana" panose="020B0604030504040204" pitchFamily="34" charset="0"/>
                <a:cs typeface="Verdana" panose="020B0604030504040204" pitchFamily="34" charset="0"/>
              </a:rPr>
              <a:t>nicht</a:t>
            </a: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 verhindern, dass </a:t>
            </a:r>
            <a:r>
              <a:rPr lang="de-DE" sz="2200" i="1" dirty="0">
                <a:solidFill>
                  <a:srgbClr val="00376C"/>
                </a:solidFill>
                <a:latin typeface="Verdana" panose="020B0604030504040204" pitchFamily="34" charset="0"/>
                <a:ea typeface="Verdana" panose="020B0604030504040204" pitchFamily="34" charset="0"/>
                <a:cs typeface="Verdana" panose="020B0604030504040204" pitchFamily="34" charset="0"/>
              </a:rPr>
              <a:t>moralische</a:t>
            </a: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 Gründe gegen eine Handlung moralische Gründe für die Handlung entschärfen.</a:t>
            </a: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				</a:t>
            </a: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4" name="Foliennummernplatzhalter 3">
            <a:extLst>
              <a:ext uri="{FF2B5EF4-FFF2-40B4-BE49-F238E27FC236}">
                <a16:creationId xmlns:a16="http://schemas.microsoft.com/office/drawing/2014/main" id="{D841363C-D733-9B4E-A30F-0B8BEEC8A39C}"/>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61</a:t>
            </a:fld>
            <a:endParaRPr lang="de-DE" dirty="0">
              <a:solidFill>
                <a:srgbClr val="00376C"/>
              </a:solidFill>
            </a:endParaRPr>
          </a:p>
        </p:txBody>
      </p:sp>
    </p:spTree>
    <p:extLst>
      <p:ext uri="{BB962C8B-B14F-4D97-AF65-F5344CB8AC3E}">
        <p14:creationId xmlns:p14="http://schemas.microsoft.com/office/powerpoint/2010/main" val="212760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9F9FE2D4-1684-E849-822B-AEB1B1ED9CD7}"/>
              </a:ext>
            </a:extLst>
          </p:cNvPr>
          <p:cNvSpPr txBox="1"/>
          <p:nvPr/>
        </p:nvSpPr>
        <p:spPr>
          <a:xfrm>
            <a:off x="2159735" y="2753665"/>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7" name="Gerade Verbindung mit Pfeil 6">
            <a:extLst>
              <a:ext uri="{FF2B5EF4-FFF2-40B4-BE49-F238E27FC236}">
                <a16:creationId xmlns:a16="http://schemas.microsoft.com/office/drawing/2014/main" id="{51E85C22-3E1F-8842-83C8-2DFF8A0D1370}"/>
              </a:ext>
            </a:extLst>
          </p:cNvPr>
          <p:cNvCxnSpPr>
            <a:cxnSpLocks/>
          </p:cNvCxnSpPr>
          <p:nvPr/>
        </p:nvCxnSpPr>
        <p:spPr>
          <a:xfrm>
            <a:off x="2340111" y="3232552"/>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Gerade Verbindung mit Pfeil 7">
            <a:extLst>
              <a:ext uri="{FF2B5EF4-FFF2-40B4-BE49-F238E27FC236}">
                <a16:creationId xmlns:a16="http://schemas.microsoft.com/office/drawing/2014/main" id="{206B68B5-1B7B-F34E-B6EC-877072D34991}"/>
              </a:ext>
            </a:extLst>
          </p:cNvPr>
          <p:cNvCxnSpPr/>
          <p:nvPr/>
        </p:nvCxnSpPr>
        <p:spPr>
          <a:xfrm flipV="1">
            <a:off x="2415711" y="1124744"/>
            <a:ext cx="0" cy="1656184"/>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feld 8">
            <a:extLst>
              <a:ext uri="{FF2B5EF4-FFF2-40B4-BE49-F238E27FC236}">
                <a16:creationId xmlns:a16="http://schemas.microsoft.com/office/drawing/2014/main" id="{A9A235B0-EA6E-F345-AA01-0C7770AC8D94}"/>
              </a:ext>
            </a:extLst>
          </p:cNvPr>
          <p:cNvSpPr txBox="1"/>
          <p:nvPr/>
        </p:nvSpPr>
        <p:spPr>
          <a:xfrm>
            <a:off x="2340111" y="3808616"/>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0" name="Textfeld 9">
            <a:extLst>
              <a:ext uri="{FF2B5EF4-FFF2-40B4-BE49-F238E27FC236}">
                <a16:creationId xmlns:a16="http://schemas.microsoft.com/office/drawing/2014/main" id="{CA825B2A-C128-D549-BBBF-5FE7F139D881}"/>
              </a:ext>
            </a:extLst>
          </p:cNvPr>
          <p:cNvSpPr txBox="1"/>
          <p:nvPr/>
        </p:nvSpPr>
        <p:spPr>
          <a:xfrm>
            <a:off x="2415711" y="1738597"/>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1" name="Rectangle 6">
            <a:extLst>
              <a:ext uri="{FF2B5EF4-FFF2-40B4-BE49-F238E27FC236}">
                <a16:creationId xmlns:a16="http://schemas.microsoft.com/office/drawing/2014/main" id="{AF44EDAE-2572-3E47-B482-BF49F4767845}"/>
              </a:ext>
            </a:extLst>
          </p:cNvPr>
          <p:cNvSpPr txBox="1">
            <a:spLocks noChangeArrowheads="1"/>
          </p:cNvSpPr>
          <p:nvPr/>
        </p:nvSpPr>
        <p:spPr bwMode="auto">
          <a:xfrm>
            <a:off x="827589" y="5196344"/>
            <a:ext cx="3024331" cy="7200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kann verhindern, dass NM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 </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entschärft.</a:t>
            </a:r>
          </a:p>
          <a:p>
            <a:pPr marL="0" indent="0">
              <a:spcAft>
                <a:spcPts val="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2" name="Gerade Verbindung mit Pfeil 11">
            <a:extLst>
              <a:ext uri="{FF2B5EF4-FFF2-40B4-BE49-F238E27FC236}">
                <a16:creationId xmlns:a16="http://schemas.microsoft.com/office/drawing/2014/main" id="{C88B0446-18FD-4644-BB50-2CC6D7B6C2C9}"/>
              </a:ext>
            </a:extLst>
          </p:cNvPr>
          <p:cNvCxnSpPr/>
          <p:nvPr/>
        </p:nvCxnSpPr>
        <p:spPr>
          <a:xfrm flipV="1">
            <a:off x="2268111" y="1124744"/>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feld 12">
            <a:extLst>
              <a:ext uri="{FF2B5EF4-FFF2-40B4-BE49-F238E27FC236}">
                <a16:creationId xmlns:a16="http://schemas.microsoft.com/office/drawing/2014/main" id="{C941F827-F7FA-BC47-90E5-7259C92BDFFE}"/>
              </a:ext>
            </a:extLst>
          </p:cNvPr>
          <p:cNvSpPr txBox="1"/>
          <p:nvPr/>
        </p:nvSpPr>
        <p:spPr>
          <a:xfrm>
            <a:off x="1683627" y="1738597"/>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4" name="Textfeld 13">
            <a:extLst>
              <a:ext uri="{FF2B5EF4-FFF2-40B4-BE49-F238E27FC236}">
                <a16:creationId xmlns:a16="http://schemas.microsoft.com/office/drawing/2014/main" id="{A7ED5A08-4B0E-904B-9F05-D421B4792610}"/>
              </a:ext>
            </a:extLst>
          </p:cNvPr>
          <p:cNvSpPr txBox="1"/>
          <p:nvPr/>
        </p:nvSpPr>
        <p:spPr>
          <a:xfrm>
            <a:off x="6619913" y="2753665"/>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5" name="Gerade Verbindung mit Pfeil 14">
            <a:extLst>
              <a:ext uri="{FF2B5EF4-FFF2-40B4-BE49-F238E27FC236}">
                <a16:creationId xmlns:a16="http://schemas.microsoft.com/office/drawing/2014/main" id="{505BCFF0-E584-1547-AE9A-5299B74B6A10}"/>
              </a:ext>
            </a:extLst>
          </p:cNvPr>
          <p:cNvCxnSpPr>
            <a:cxnSpLocks/>
          </p:cNvCxnSpPr>
          <p:nvPr/>
        </p:nvCxnSpPr>
        <p:spPr>
          <a:xfrm>
            <a:off x="6800289" y="3232552"/>
            <a:ext cx="0" cy="1674555"/>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Gerade Verbindung mit Pfeil 15">
            <a:extLst>
              <a:ext uri="{FF2B5EF4-FFF2-40B4-BE49-F238E27FC236}">
                <a16:creationId xmlns:a16="http://schemas.microsoft.com/office/drawing/2014/main" id="{FDF73655-AF76-0944-9C82-5EC2284DCE63}"/>
              </a:ext>
            </a:extLst>
          </p:cNvPr>
          <p:cNvCxnSpPr/>
          <p:nvPr/>
        </p:nvCxnSpPr>
        <p:spPr>
          <a:xfrm flipV="1">
            <a:off x="6875889" y="1124744"/>
            <a:ext cx="0" cy="1656184"/>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feld 16">
            <a:extLst>
              <a:ext uri="{FF2B5EF4-FFF2-40B4-BE49-F238E27FC236}">
                <a16:creationId xmlns:a16="http://schemas.microsoft.com/office/drawing/2014/main" id="{A86D2AA4-9355-834F-89BB-2350A7BD56C1}"/>
              </a:ext>
            </a:extLst>
          </p:cNvPr>
          <p:cNvSpPr txBox="1"/>
          <p:nvPr/>
        </p:nvSpPr>
        <p:spPr>
          <a:xfrm>
            <a:off x="6735157" y="3808616"/>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8" name="Textfeld 17">
            <a:extLst>
              <a:ext uri="{FF2B5EF4-FFF2-40B4-BE49-F238E27FC236}">
                <a16:creationId xmlns:a16="http://schemas.microsoft.com/office/drawing/2014/main" id="{4B12C46F-87E1-6A43-8482-25C9A9F2D49B}"/>
              </a:ext>
            </a:extLst>
          </p:cNvPr>
          <p:cNvSpPr txBox="1"/>
          <p:nvPr/>
        </p:nvSpPr>
        <p:spPr>
          <a:xfrm>
            <a:off x="6875889" y="1738597"/>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9" name="Rectangle 6">
            <a:extLst>
              <a:ext uri="{FF2B5EF4-FFF2-40B4-BE49-F238E27FC236}">
                <a16:creationId xmlns:a16="http://schemas.microsoft.com/office/drawing/2014/main" id="{34073E88-A297-6345-A7C6-5C1914C8996A}"/>
              </a:ext>
            </a:extLst>
          </p:cNvPr>
          <p:cNvSpPr txBox="1">
            <a:spLocks noChangeArrowheads="1"/>
          </p:cNvSpPr>
          <p:nvPr/>
        </p:nvSpPr>
        <p:spPr bwMode="auto">
          <a:xfrm>
            <a:off x="4970212" y="5196344"/>
            <a:ext cx="3659440" cy="72008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kann nicht verhindern, dass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 </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entschärft.</a:t>
            </a:r>
          </a:p>
          <a:p>
            <a:pPr marL="0" indent="0">
              <a:spcAft>
                <a:spcPts val="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cxnSp>
        <p:nvCxnSpPr>
          <p:cNvPr id="20" name="Gerade Verbindung mit Pfeil 19">
            <a:extLst>
              <a:ext uri="{FF2B5EF4-FFF2-40B4-BE49-F238E27FC236}">
                <a16:creationId xmlns:a16="http://schemas.microsoft.com/office/drawing/2014/main" id="{3B1EE1C6-1139-3C4A-8624-1D0B648C2A44}"/>
              </a:ext>
            </a:extLst>
          </p:cNvPr>
          <p:cNvCxnSpPr/>
          <p:nvPr/>
        </p:nvCxnSpPr>
        <p:spPr>
          <a:xfrm flipV="1">
            <a:off x="6728289" y="1124744"/>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extfeld 20">
            <a:extLst>
              <a:ext uri="{FF2B5EF4-FFF2-40B4-BE49-F238E27FC236}">
                <a16:creationId xmlns:a16="http://schemas.microsoft.com/office/drawing/2014/main" id="{01D68856-879C-C649-9CC8-EDF473E28485}"/>
              </a:ext>
            </a:extLst>
          </p:cNvPr>
          <p:cNvSpPr txBox="1"/>
          <p:nvPr/>
        </p:nvSpPr>
        <p:spPr>
          <a:xfrm>
            <a:off x="6143805" y="1738597"/>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5" name="Foliennummernplatzhalter 4">
            <a:extLst>
              <a:ext uri="{FF2B5EF4-FFF2-40B4-BE49-F238E27FC236}">
                <a16:creationId xmlns:a16="http://schemas.microsoft.com/office/drawing/2014/main" id="{899B1571-3B39-9B46-883E-8A1578079D1B}"/>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62</a:t>
            </a:fld>
            <a:endParaRPr lang="de-DE" dirty="0">
              <a:solidFill>
                <a:srgbClr val="00376C"/>
              </a:solidFill>
            </a:endParaRPr>
          </a:p>
        </p:txBody>
      </p:sp>
    </p:spTree>
    <p:extLst>
      <p:ext uri="{BB962C8B-B14F-4D97-AF65-F5344CB8AC3E}">
        <p14:creationId xmlns:p14="http://schemas.microsoft.com/office/powerpoint/2010/main" val="350444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3" grpId="0"/>
      <p:bldP spid="14" grpId="0"/>
      <p:bldP spid="17" grpId="0"/>
      <p:bldP spid="18" grpId="0"/>
      <p:bldP spid="19" grpId="0"/>
      <p:bldP spid="2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052736"/>
            <a:ext cx="8280920" cy="453650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Nichtmoralische Gründe für eine Handlung sind moralisch relevant, weil sie die Zumutbarkeit der Handlung beeinflussen. Zumutbarkeit hat aber nur mit nichtmoralischen Faktoren zu tun.</a:t>
            </a: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				</a:t>
            </a: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4" name="Foliennummernplatzhalter 3">
            <a:extLst>
              <a:ext uri="{FF2B5EF4-FFF2-40B4-BE49-F238E27FC236}">
                <a16:creationId xmlns:a16="http://schemas.microsoft.com/office/drawing/2014/main" id="{56D88E0D-2EE0-854B-AE3D-A43EB1EC9A0B}"/>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63</a:t>
            </a:fld>
            <a:endParaRPr lang="de-DE" dirty="0">
              <a:solidFill>
                <a:srgbClr val="00376C"/>
              </a:solidFill>
            </a:endParaRPr>
          </a:p>
        </p:txBody>
      </p:sp>
    </p:spTree>
    <p:extLst>
      <p:ext uri="{BB962C8B-B14F-4D97-AF65-F5344CB8AC3E}">
        <p14:creationId xmlns:p14="http://schemas.microsoft.com/office/powerpoint/2010/main" val="318690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052736"/>
            <a:ext cx="8280920" cy="453650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Ergänzungen</a:t>
            </a: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				</a:t>
            </a: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4" name="Foliennummernplatzhalter 3">
            <a:extLst>
              <a:ext uri="{FF2B5EF4-FFF2-40B4-BE49-F238E27FC236}">
                <a16:creationId xmlns:a16="http://schemas.microsoft.com/office/drawing/2014/main" id="{438A5B62-EAB9-BE4F-A1D2-17A0828633AB}"/>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64</a:t>
            </a:fld>
            <a:endParaRPr lang="de-DE" dirty="0">
              <a:solidFill>
                <a:srgbClr val="00376C"/>
              </a:solidFill>
            </a:endParaRPr>
          </a:p>
        </p:txBody>
      </p:sp>
    </p:spTree>
    <p:extLst>
      <p:ext uri="{BB962C8B-B14F-4D97-AF65-F5344CB8AC3E}">
        <p14:creationId xmlns:p14="http://schemas.microsoft.com/office/powerpoint/2010/main" val="233977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animEffect transition="in" filter="fade">
                                      <p:cBhvr>
                                        <p:cTn id="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9" name="Rectangle 6">
            <a:extLst>
              <a:ext uri="{FF2B5EF4-FFF2-40B4-BE49-F238E27FC236}">
                <a16:creationId xmlns:a16="http://schemas.microsoft.com/office/drawing/2014/main" id="{0C30DC00-D448-0D4F-8A87-6E1C962F8264}"/>
              </a:ext>
            </a:extLst>
          </p:cNvPr>
          <p:cNvSpPr txBox="1">
            <a:spLocks noChangeArrowheads="1"/>
          </p:cNvSpPr>
          <p:nvPr/>
        </p:nvSpPr>
        <p:spPr bwMode="auto">
          <a:xfrm>
            <a:off x="2555776" y="2818156"/>
            <a:ext cx="5832648" cy="151216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Moralische Gründe gegen eine Handlung können moralische Gründe für die Handlung entschärfen.</a:t>
            </a:r>
          </a:p>
        </p:txBody>
      </p:sp>
      <p:cxnSp>
        <p:nvCxnSpPr>
          <p:cNvPr id="11" name="Gerade Verbindung mit Pfeil 10">
            <a:extLst>
              <a:ext uri="{FF2B5EF4-FFF2-40B4-BE49-F238E27FC236}">
                <a16:creationId xmlns:a16="http://schemas.microsoft.com/office/drawing/2014/main" id="{2723990C-8B6E-1D48-8549-3DE46907BA6C}"/>
              </a:ext>
            </a:extLst>
          </p:cNvPr>
          <p:cNvCxnSpPr/>
          <p:nvPr/>
        </p:nvCxnSpPr>
        <p:spPr>
          <a:xfrm flipV="1">
            <a:off x="1368000" y="1394405"/>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feld 12">
            <a:extLst>
              <a:ext uri="{FF2B5EF4-FFF2-40B4-BE49-F238E27FC236}">
                <a16:creationId xmlns:a16="http://schemas.microsoft.com/office/drawing/2014/main" id="{7468D46D-569F-0E43-9A6C-2C155F8C7F82}"/>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5" name="Gerade Verbindung mit Pfeil 14">
            <a:extLst>
              <a:ext uri="{FF2B5EF4-FFF2-40B4-BE49-F238E27FC236}">
                <a16:creationId xmlns:a16="http://schemas.microsoft.com/office/drawing/2014/main" id="{42428794-67F1-FC4A-A506-E046D9F608FA}"/>
              </a:ext>
            </a:extLst>
          </p:cNvPr>
          <p:cNvCxnSpPr>
            <a:cxnSpLocks/>
          </p:cNvCxnSpPr>
          <p:nvPr/>
        </p:nvCxnSpPr>
        <p:spPr>
          <a:xfrm>
            <a:off x="1368000" y="3502800"/>
            <a:ext cx="0" cy="1655048"/>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feld 16">
            <a:extLst>
              <a:ext uri="{FF2B5EF4-FFF2-40B4-BE49-F238E27FC236}">
                <a16:creationId xmlns:a16="http://schemas.microsoft.com/office/drawing/2014/main" id="{41A76163-6278-3C41-83A9-917701947AC9}"/>
              </a:ext>
            </a:extLst>
          </p:cNvPr>
          <p:cNvSpPr txBox="1"/>
          <p:nvPr/>
        </p:nvSpPr>
        <p:spPr>
          <a:xfrm>
            <a:off x="1278006" y="4057880"/>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8" name="Textfeld 17">
            <a:extLst>
              <a:ext uri="{FF2B5EF4-FFF2-40B4-BE49-F238E27FC236}">
                <a16:creationId xmlns:a16="http://schemas.microsoft.com/office/drawing/2014/main" id="{7B80411C-5393-5B47-AE0A-9B7A892D7676}"/>
              </a:ext>
            </a:extLst>
          </p:cNvPr>
          <p:cNvSpPr txBox="1"/>
          <p:nvPr/>
        </p:nvSpPr>
        <p:spPr>
          <a:xfrm>
            <a:off x="1367644" y="2083495"/>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3" name="Foliennummernplatzhalter 2">
            <a:extLst>
              <a:ext uri="{FF2B5EF4-FFF2-40B4-BE49-F238E27FC236}">
                <a16:creationId xmlns:a16="http://schemas.microsoft.com/office/drawing/2014/main" id="{1B3F43B2-74B5-414B-8334-C2CE38670874}"/>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65</a:t>
            </a:fld>
            <a:endParaRPr lang="de-DE" dirty="0">
              <a:solidFill>
                <a:srgbClr val="00376C"/>
              </a:solidFill>
            </a:endParaRPr>
          </a:p>
        </p:txBody>
      </p:sp>
    </p:spTree>
    <p:extLst>
      <p:ext uri="{BB962C8B-B14F-4D97-AF65-F5344CB8AC3E}">
        <p14:creationId xmlns:p14="http://schemas.microsoft.com/office/powerpoint/2010/main" val="73704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P spid="1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9" name="Rectangle 6">
            <a:extLst>
              <a:ext uri="{FF2B5EF4-FFF2-40B4-BE49-F238E27FC236}">
                <a16:creationId xmlns:a16="http://schemas.microsoft.com/office/drawing/2014/main" id="{0C30DC00-D448-0D4F-8A87-6E1C962F8264}"/>
              </a:ext>
            </a:extLst>
          </p:cNvPr>
          <p:cNvSpPr txBox="1">
            <a:spLocks noChangeArrowheads="1"/>
          </p:cNvSpPr>
          <p:nvPr/>
        </p:nvSpPr>
        <p:spPr bwMode="auto">
          <a:xfrm>
            <a:off x="2555776" y="2818156"/>
            <a:ext cx="5832648" cy="151216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Nichtmoralische Gründe gegen eine Handlung können moralische Gründe für die Handlung entschärfen.</a:t>
            </a:r>
          </a:p>
        </p:txBody>
      </p:sp>
      <p:cxnSp>
        <p:nvCxnSpPr>
          <p:cNvPr id="10" name="Gerade Verbindung mit Pfeil 9">
            <a:extLst>
              <a:ext uri="{FF2B5EF4-FFF2-40B4-BE49-F238E27FC236}">
                <a16:creationId xmlns:a16="http://schemas.microsoft.com/office/drawing/2014/main" id="{45CB13BD-02B5-3044-ADF4-E68E48934354}"/>
              </a:ext>
            </a:extLst>
          </p:cNvPr>
          <p:cNvCxnSpPr/>
          <p:nvPr/>
        </p:nvCxnSpPr>
        <p:spPr>
          <a:xfrm flipV="1">
            <a:off x="1368000" y="1394405"/>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feld 11">
            <a:extLst>
              <a:ext uri="{FF2B5EF4-FFF2-40B4-BE49-F238E27FC236}">
                <a16:creationId xmlns:a16="http://schemas.microsoft.com/office/drawing/2014/main" id="{F5802242-D9B3-D94B-A0CA-DCFC85920F98}"/>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4" name="Gerade Verbindung mit Pfeil 13">
            <a:extLst>
              <a:ext uri="{FF2B5EF4-FFF2-40B4-BE49-F238E27FC236}">
                <a16:creationId xmlns:a16="http://schemas.microsoft.com/office/drawing/2014/main" id="{1F30434D-6C3F-8841-B041-85365B820A14}"/>
              </a:ext>
            </a:extLst>
          </p:cNvPr>
          <p:cNvCxnSpPr>
            <a:cxnSpLocks/>
          </p:cNvCxnSpPr>
          <p:nvPr/>
        </p:nvCxnSpPr>
        <p:spPr>
          <a:xfrm>
            <a:off x="1368000" y="3501008"/>
            <a:ext cx="0" cy="1674555"/>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feld 15">
            <a:extLst>
              <a:ext uri="{FF2B5EF4-FFF2-40B4-BE49-F238E27FC236}">
                <a16:creationId xmlns:a16="http://schemas.microsoft.com/office/drawing/2014/main" id="{173FB154-3F3D-E845-AEDC-2041B50F9EA0}"/>
              </a:ext>
            </a:extLst>
          </p:cNvPr>
          <p:cNvSpPr txBox="1"/>
          <p:nvPr/>
        </p:nvSpPr>
        <p:spPr>
          <a:xfrm>
            <a:off x="1367644" y="2083495"/>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9" name="Textfeld 18">
            <a:extLst>
              <a:ext uri="{FF2B5EF4-FFF2-40B4-BE49-F238E27FC236}">
                <a16:creationId xmlns:a16="http://schemas.microsoft.com/office/drawing/2014/main" id="{4BE71EFB-E378-9149-B5C1-11B4BAFD78B4}"/>
              </a:ext>
            </a:extLst>
          </p:cNvPr>
          <p:cNvSpPr txBox="1"/>
          <p:nvPr/>
        </p:nvSpPr>
        <p:spPr>
          <a:xfrm>
            <a:off x="1368000" y="4077072"/>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3" name="Foliennummernplatzhalter 2">
            <a:extLst>
              <a:ext uri="{FF2B5EF4-FFF2-40B4-BE49-F238E27FC236}">
                <a16:creationId xmlns:a16="http://schemas.microsoft.com/office/drawing/2014/main" id="{0B1038FC-E365-3646-B91A-D579A7DB22FE}"/>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66</a:t>
            </a:fld>
            <a:endParaRPr lang="de-DE" dirty="0">
              <a:solidFill>
                <a:srgbClr val="00376C"/>
              </a:solidFill>
            </a:endParaRPr>
          </a:p>
        </p:txBody>
      </p:sp>
    </p:spTree>
    <p:extLst>
      <p:ext uri="{BB962C8B-B14F-4D97-AF65-F5344CB8AC3E}">
        <p14:creationId xmlns:p14="http://schemas.microsoft.com/office/powerpoint/2010/main" val="371108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6" grpId="0"/>
      <p:bldP spid="1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9" name="Rectangle 6">
            <a:extLst>
              <a:ext uri="{FF2B5EF4-FFF2-40B4-BE49-F238E27FC236}">
                <a16:creationId xmlns:a16="http://schemas.microsoft.com/office/drawing/2014/main" id="{0C30DC00-D448-0D4F-8A87-6E1C962F8264}"/>
              </a:ext>
            </a:extLst>
          </p:cNvPr>
          <p:cNvSpPr txBox="1">
            <a:spLocks noChangeArrowheads="1"/>
          </p:cNvSpPr>
          <p:nvPr/>
        </p:nvSpPr>
        <p:spPr bwMode="auto">
          <a:xfrm>
            <a:off x="2555776" y="2568150"/>
            <a:ext cx="5832648" cy="194097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Kombinationen moralischer und  nichtmoralischer Gründe gegen eine Handlung können moralische Gründe für die Handlung entschärfen – auch wenn die Gegengründe das alleine jeweils nicht schaffen würden.</a:t>
            </a:r>
          </a:p>
        </p:txBody>
      </p:sp>
      <p:sp>
        <p:nvSpPr>
          <p:cNvPr id="12" name="Textfeld 11">
            <a:extLst>
              <a:ext uri="{FF2B5EF4-FFF2-40B4-BE49-F238E27FC236}">
                <a16:creationId xmlns:a16="http://schemas.microsoft.com/office/drawing/2014/main" id="{F5802242-D9B3-D94B-A0CA-DCFC85920F98}"/>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4" name="Gerade Verbindung mit Pfeil 13">
            <a:extLst>
              <a:ext uri="{FF2B5EF4-FFF2-40B4-BE49-F238E27FC236}">
                <a16:creationId xmlns:a16="http://schemas.microsoft.com/office/drawing/2014/main" id="{1F30434D-6C3F-8841-B041-85365B820A14}"/>
              </a:ext>
            </a:extLst>
          </p:cNvPr>
          <p:cNvCxnSpPr>
            <a:cxnSpLocks/>
          </p:cNvCxnSpPr>
          <p:nvPr/>
        </p:nvCxnSpPr>
        <p:spPr>
          <a:xfrm>
            <a:off x="1296000" y="3501008"/>
            <a:ext cx="0" cy="1258118"/>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feld 18">
            <a:extLst>
              <a:ext uri="{FF2B5EF4-FFF2-40B4-BE49-F238E27FC236}">
                <a16:creationId xmlns:a16="http://schemas.microsoft.com/office/drawing/2014/main" id="{4BE71EFB-E378-9149-B5C1-11B4BAFD78B4}"/>
              </a:ext>
            </a:extLst>
          </p:cNvPr>
          <p:cNvSpPr txBox="1"/>
          <p:nvPr/>
        </p:nvSpPr>
        <p:spPr>
          <a:xfrm>
            <a:off x="1443599" y="3646185"/>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cxnSp>
        <p:nvCxnSpPr>
          <p:cNvPr id="18" name="Gerade Verbindung mit Pfeil 17">
            <a:extLst>
              <a:ext uri="{FF2B5EF4-FFF2-40B4-BE49-F238E27FC236}">
                <a16:creationId xmlns:a16="http://schemas.microsoft.com/office/drawing/2014/main" id="{F7361E04-C06C-5E45-8CCD-86CA7236D0A1}"/>
              </a:ext>
            </a:extLst>
          </p:cNvPr>
          <p:cNvCxnSpPr>
            <a:cxnSpLocks/>
          </p:cNvCxnSpPr>
          <p:nvPr/>
        </p:nvCxnSpPr>
        <p:spPr>
          <a:xfrm>
            <a:off x="1443600" y="3501008"/>
            <a:ext cx="0" cy="781193"/>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feld 19">
            <a:extLst>
              <a:ext uri="{FF2B5EF4-FFF2-40B4-BE49-F238E27FC236}">
                <a16:creationId xmlns:a16="http://schemas.microsoft.com/office/drawing/2014/main" id="{CBC801D6-028B-7940-990A-D10A2C5C13A7}"/>
              </a:ext>
            </a:extLst>
          </p:cNvPr>
          <p:cNvSpPr txBox="1"/>
          <p:nvPr/>
        </p:nvSpPr>
        <p:spPr>
          <a:xfrm>
            <a:off x="616629" y="3813628"/>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cxnSp>
        <p:nvCxnSpPr>
          <p:cNvPr id="21" name="Gerade Verbindung mit Pfeil 20">
            <a:extLst>
              <a:ext uri="{FF2B5EF4-FFF2-40B4-BE49-F238E27FC236}">
                <a16:creationId xmlns:a16="http://schemas.microsoft.com/office/drawing/2014/main" id="{0253E2EB-ACA4-A04E-BEAB-1AFE22038CC2}"/>
              </a:ext>
            </a:extLst>
          </p:cNvPr>
          <p:cNvCxnSpPr/>
          <p:nvPr/>
        </p:nvCxnSpPr>
        <p:spPr>
          <a:xfrm flipV="1">
            <a:off x="1368000" y="1394405"/>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2" name="Textfeld 21">
            <a:extLst>
              <a:ext uri="{FF2B5EF4-FFF2-40B4-BE49-F238E27FC236}">
                <a16:creationId xmlns:a16="http://schemas.microsoft.com/office/drawing/2014/main" id="{4B2DB049-2010-B648-9228-8CD38B1541B0}"/>
              </a:ext>
            </a:extLst>
          </p:cNvPr>
          <p:cNvSpPr txBox="1"/>
          <p:nvPr/>
        </p:nvSpPr>
        <p:spPr>
          <a:xfrm>
            <a:off x="1367644" y="2083495"/>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3" name="Foliennummernplatzhalter 2">
            <a:extLst>
              <a:ext uri="{FF2B5EF4-FFF2-40B4-BE49-F238E27FC236}">
                <a16:creationId xmlns:a16="http://schemas.microsoft.com/office/drawing/2014/main" id="{8AD431AC-7D3E-AA42-A864-D9A8A5A79FB5}"/>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67</a:t>
            </a:fld>
            <a:endParaRPr lang="de-DE" dirty="0">
              <a:solidFill>
                <a:srgbClr val="00376C"/>
              </a:solidFill>
            </a:endParaRPr>
          </a:p>
        </p:txBody>
      </p:sp>
    </p:spTree>
    <p:extLst>
      <p:ext uri="{BB962C8B-B14F-4D97-AF65-F5344CB8AC3E}">
        <p14:creationId xmlns:p14="http://schemas.microsoft.com/office/powerpoint/2010/main" val="380812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9" grpId="0"/>
      <p:bldP spid="20" grpId="0"/>
      <p:bldP spid="2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9" name="Rectangle 6">
            <a:extLst>
              <a:ext uri="{FF2B5EF4-FFF2-40B4-BE49-F238E27FC236}">
                <a16:creationId xmlns:a16="http://schemas.microsoft.com/office/drawing/2014/main" id="{0C30DC00-D448-0D4F-8A87-6E1C962F8264}"/>
              </a:ext>
            </a:extLst>
          </p:cNvPr>
          <p:cNvSpPr txBox="1">
            <a:spLocks noChangeArrowheads="1"/>
          </p:cNvSpPr>
          <p:nvPr/>
        </p:nvSpPr>
        <p:spPr bwMode="auto">
          <a:xfrm>
            <a:off x="2555776" y="2568150"/>
            <a:ext cx="5832648" cy="194097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Nichtmoralische Gründe für eine Handlung können verhindern, dass Kombinationen moralischer und  nichtmoralischer Gründe gegen die Handlung moralische Gründe für die Handlung entschärfen.</a:t>
            </a:r>
          </a:p>
        </p:txBody>
      </p:sp>
      <p:sp>
        <p:nvSpPr>
          <p:cNvPr id="12" name="Textfeld 11">
            <a:extLst>
              <a:ext uri="{FF2B5EF4-FFF2-40B4-BE49-F238E27FC236}">
                <a16:creationId xmlns:a16="http://schemas.microsoft.com/office/drawing/2014/main" id="{F5802242-D9B3-D94B-A0CA-DCFC85920F98}"/>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4" name="Gerade Verbindung mit Pfeil 13">
            <a:extLst>
              <a:ext uri="{FF2B5EF4-FFF2-40B4-BE49-F238E27FC236}">
                <a16:creationId xmlns:a16="http://schemas.microsoft.com/office/drawing/2014/main" id="{1F30434D-6C3F-8841-B041-85365B820A14}"/>
              </a:ext>
            </a:extLst>
          </p:cNvPr>
          <p:cNvCxnSpPr>
            <a:cxnSpLocks/>
          </p:cNvCxnSpPr>
          <p:nvPr/>
        </p:nvCxnSpPr>
        <p:spPr>
          <a:xfrm>
            <a:off x="1296000" y="3501008"/>
            <a:ext cx="0" cy="1258118"/>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feld 18">
            <a:extLst>
              <a:ext uri="{FF2B5EF4-FFF2-40B4-BE49-F238E27FC236}">
                <a16:creationId xmlns:a16="http://schemas.microsoft.com/office/drawing/2014/main" id="{4BE71EFB-E378-9149-B5C1-11B4BAFD78B4}"/>
              </a:ext>
            </a:extLst>
          </p:cNvPr>
          <p:cNvSpPr txBox="1"/>
          <p:nvPr/>
        </p:nvSpPr>
        <p:spPr>
          <a:xfrm>
            <a:off x="1443599" y="3646185"/>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cxnSp>
        <p:nvCxnSpPr>
          <p:cNvPr id="18" name="Gerade Verbindung mit Pfeil 17">
            <a:extLst>
              <a:ext uri="{FF2B5EF4-FFF2-40B4-BE49-F238E27FC236}">
                <a16:creationId xmlns:a16="http://schemas.microsoft.com/office/drawing/2014/main" id="{F7361E04-C06C-5E45-8CCD-86CA7236D0A1}"/>
              </a:ext>
            </a:extLst>
          </p:cNvPr>
          <p:cNvCxnSpPr>
            <a:cxnSpLocks/>
          </p:cNvCxnSpPr>
          <p:nvPr/>
        </p:nvCxnSpPr>
        <p:spPr>
          <a:xfrm>
            <a:off x="1443600" y="3501008"/>
            <a:ext cx="0" cy="781193"/>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feld 19">
            <a:extLst>
              <a:ext uri="{FF2B5EF4-FFF2-40B4-BE49-F238E27FC236}">
                <a16:creationId xmlns:a16="http://schemas.microsoft.com/office/drawing/2014/main" id="{CBC801D6-028B-7940-990A-D10A2C5C13A7}"/>
              </a:ext>
            </a:extLst>
          </p:cNvPr>
          <p:cNvSpPr txBox="1"/>
          <p:nvPr/>
        </p:nvSpPr>
        <p:spPr>
          <a:xfrm>
            <a:off x="616629" y="3813628"/>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cxnSp>
        <p:nvCxnSpPr>
          <p:cNvPr id="11" name="Gerade Verbindung mit Pfeil 10">
            <a:extLst>
              <a:ext uri="{FF2B5EF4-FFF2-40B4-BE49-F238E27FC236}">
                <a16:creationId xmlns:a16="http://schemas.microsoft.com/office/drawing/2014/main" id="{70BE7F2B-BCF4-C447-9775-3B5C534488DD}"/>
              </a:ext>
            </a:extLst>
          </p:cNvPr>
          <p:cNvCxnSpPr/>
          <p:nvPr/>
        </p:nvCxnSpPr>
        <p:spPr>
          <a:xfrm flipV="1">
            <a:off x="1443599" y="2016000"/>
            <a:ext cx="0" cy="1028359"/>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Gerade Verbindung mit Pfeil 12">
            <a:extLst>
              <a:ext uri="{FF2B5EF4-FFF2-40B4-BE49-F238E27FC236}">
                <a16:creationId xmlns:a16="http://schemas.microsoft.com/office/drawing/2014/main" id="{94F2571E-8CD8-EF44-BF4D-FE6247B9A8D5}"/>
              </a:ext>
            </a:extLst>
          </p:cNvPr>
          <p:cNvCxnSpPr/>
          <p:nvPr/>
        </p:nvCxnSpPr>
        <p:spPr>
          <a:xfrm flipV="1">
            <a:off x="1296000" y="1393200"/>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feld 14">
            <a:extLst>
              <a:ext uri="{FF2B5EF4-FFF2-40B4-BE49-F238E27FC236}">
                <a16:creationId xmlns:a16="http://schemas.microsoft.com/office/drawing/2014/main" id="{1F821EBF-0209-E646-820E-485226228EA5}"/>
              </a:ext>
            </a:extLst>
          </p:cNvPr>
          <p:cNvSpPr txBox="1"/>
          <p:nvPr/>
        </p:nvSpPr>
        <p:spPr>
          <a:xfrm>
            <a:off x="1439870" y="2398057"/>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6" name="Textfeld 15">
            <a:extLst>
              <a:ext uri="{FF2B5EF4-FFF2-40B4-BE49-F238E27FC236}">
                <a16:creationId xmlns:a16="http://schemas.microsoft.com/office/drawing/2014/main" id="{BF1DCF1C-E024-4F47-9FE5-4D2DC9645B6B}"/>
              </a:ext>
            </a:extLst>
          </p:cNvPr>
          <p:cNvSpPr txBox="1"/>
          <p:nvPr/>
        </p:nvSpPr>
        <p:spPr>
          <a:xfrm>
            <a:off x="711516" y="2007053"/>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3" name="Foliennummernplatzhalter 2">
            <a:extLst>
              <a:ext uri="{FF2B5EF4-FFF2-40B4-BE49-F238E27FC236}">
                <a16:creationId xmlns:a16="http://schemas.microsoft.com/office/drawing/2014/main" id="{91ABB6E9-8793-CB4E-9239-7CAAC276E2C3}"/>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68</a:t>
            </a:fld>
            <a:endParaRPr lang="de-DE" dirty="0">
              <a:solidFill>
                <a:srgbClr val="00376C"/>
              </a:solidFill>
            </a:endParaRPr>
          </a:p>
        </p:txBody>
      </p:sp>
    </p:spTree>
    <p:extLst>
      <p:ext uri="{BB962C8B-B14F-4D97-AF65-F5344CB8AC3E}">
        <p14:creationId xmlns:p14="http://schemas.microsoft.com/office/powerpoint/2010/main" val="341724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9" grpId="0"/>
      <p:bldP spid="20" grpId="0"/>
      <p:bldP spid="15" grpId="0"/>
      <p:bldP spid="1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052736"/>
            <a:ext cx="8280920" cy="453650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Wann ist eine Handlung moralisch gefordert?</a:t>
            </a: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				</a:t>
            </a: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4" name="Foliennummernplatzhalter 3">
            <a:extLst>
              <a:ext uri="{FF2B5EF4-FFF2-40B4-BE49-F238E27FC236}">
                <a16:creationId xmlns:a16="http://schemas.microsoft.com/office/drawing/2014/main" id="{FFCA4717-859F-3A4A-8B5B-EB2E62454462}"/>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69</a:t>
            </a:fld>
            <a:endParaRPr lang="de-DE" dirty="0">
              <a:solidFill>
                <a:srgbClr val="00376C"/>
              </a:solidFill>
            </a:endParaRPr>
          </a:p>
        </p:txBody>
      </p:sp>
    </p:spTree>
    <p:extLst>
      <p:ext uri="{BB962C8B-B14F-4D97-AF65-F5344CB8AC3E}">
        <p14:creationId xmlns:p14="http://schemas.microsoft.com/office/powerpoint/2010/main" val="357870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animEffect transition="in" filter="fade">
                                      <p:cBhvr>
                                        <p:cTn id="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268760"/>
            <a:ext cx="8280920" cy="453650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Eine Handlung </a:t>
            </a:r>
            <a:r>
              <a:rPr lang="de-DE" sz="2200" dirty="0">
                <a:solidFill>
                  <a:srgbClr val="00376C"/>
                </a:solidFill>
                <a:latin typeface="Symbol" pitchFamily="2" charset="2"/>
                <a:ea typeface="Verdana" panose="020B0604030504040204" pitchFamily="34" charset="0"/>
                <a:cs typeface="Verdana" panose="020B0604030504040204" pitchFamily="34" charset="0"/>
              </a:rPr>
              <a:t>f</a:t>
            </a: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 ist moralisch gefordert genau dann, wenn (und weil) ...</a:t>
            </a: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a:extLst>
              <a:ext uri="{FF2B5EF4-FFF2-40B4-BE49-F238E27FC236}">
                <a16:creationId xmlns:a16="http://schemas.microsoft.com/office/drawing/2014/main" id="{1AAE2106-2FA1-E14B-A036-7F30EE11018D}"/>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7</a:t>
            </a:fld>
            <a:endParaRPr lang="de-DE" dirty="0">
              <a:solidFill>
                <a:srgbClr val="00376C"/>
              </a:solidFill>
            </a:endParaRPr>
          </a:p>
        </p:txBody>
      </p:sp>
    </p:spTree>
    <p:extLst>
      <p:ext uri="{BB962C8B-B14F-4D97-AF65-F5344CB8AC3E}">
        <p14:creationId xmlns:p14="http://schemas.microsoft.com/office/powerpoint/2010/main" val="242884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9" name="Rectangle 6">
            <a:extLst>
              <a:ext uri="{FF2B5EF4-FFF2-40B4-BE49-F238E27FC236}">
                <a16:creationId xmlns:a16="http://schemas.microsoft.com/office/drawing/2014/main" id="{0C30DC00-D448-0D4F-8A87-6E1C962F8264}"/>
              </a:ext>
            </a:extLst>
          </p:cNvPr>
          <p:cNvSpPr txBox="1">
            <a:spLocks noChangeArrowheads="1"/>
          </p:cNvSpPr>
          <p:nvPr/>
        </p:nvSpPr>
        <p:spPr bwMode="auto">
          <a:xfrm>
            <a:off x="2555776" y="1268760"/>
            <a:ext cx="5832648" cy="400529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Eine Handlung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moralisch gefordert genau dann, wenn (und weil) ... </a:t>
            </a:r>
          </a:p>
        </p:txBody>
      </p:sp>
      <p:sp>
        <p:nvSpPr>
          <p:cNvPr id="3" name="Foliennummernplatzhalter 2">
            <a:extLst>
              <a:ext uri="{FF2B5EF4-FFF2-40B4-BE49-F238E27FC236}">
                <a16:creationId xmlns:a16="http://schemas.microsoft.com/office/drawing/2014/main" id="{1EC6555A-A6DA-854E-A119-1FA58EF07E5B}"/>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70</a:t>
            </a:fld>
            <a:endParaRPr lang="de-DE" dirty="0">
              <a:solidFill>
                <a:srgbClr val="00376C"/>
              </a:solidFill>
            </a:endParaRPr>
          </a:p>
        </p:txBody>
      </p:sp>
    </p:spTree>
    <p:extLst>
      <p:ext uri="{BB962C8B-B14F-4D97-AF65-F5344CB8AC3E}">
        <p14:creationId xmlns:p14="http://schemas.microsoft.com/office/powerpoint/2010/main" val="157711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9" name="Rectangle 6">
            <a:extLst>
              <a:ext uri="{FF2B5EF4-FFF2-40B4-BE49-F238E27FC236}">
                <a16:creationId xmlns:a16="http://schemas.microsoft.com/office/drawing/2014/main" id="{0C30DC00-D448-0D4F-8A87-6E1C962F8264}"/>
              </a:ext>
            </a:extLst>
          </p:cNvPr>
          <p:cNvSpPr txBox="1">
            <a:spLocks noChangeArrowheads="1"/>
          </p:cNvSpPr>
          <p:nvPr/>
        </p:nvSpPr>
        <p:spPr bwMode="auto">
          <a:xfrm>
            <a:off x="2555776" y="1268760"/>
            <a:ext cx="5832648" cy="400529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Eine Handlung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moralisch gefordert genau dann, wenn (und weil) ... </a:t>
            </a:r>
            <a:r>
              <a:rPr lang="de-DE" sz="1800" i="1" dirty="0">
                <a:solidFill>
                  <a:srgbClr val="00376C"/>
                </a:solidFill>
                <a:latin typeface="Verdana" panose="020B0604030504040204" pitchFamily="34" charset="0"/>
                <a:ea typeface="Verdana" panose="020B0604030504040204" pitchFamily="34" charset="0"/>
                <a:cs typeface="Verdana" panose="020B0604030504040204" pitchFamily="34" charset="0"/>
              </a:rPr>
              <a:t>moralische und nichtmoralische Gründe für/gegen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a:t>
            </a:r>
          </a:p>
        </p:txBody>
      </p:sp>
      <p:sp>
        <p:nvSpPr>
          <p:cNvPr id="3" name="Foliennummernplatzhalter 2">
            <a:extLst>
              <a:ext uri="{FF2B5EF4-FFF2-40B4-BE49-F238E27FC236}">
                <a16:creationId xmlns:a16="http://schemas.microsoft.com/office/drawing/2014/main" id="{B372E22F-A119-5648-8D44-E7D09B6002E0}"/>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71</a:t>
            </a:fld>
            <a:endParaRPr lang="de-DE" dirty="0">
              <a:solidFill>
                <a:srgbClr val="00376C"/>
              </a:solidFill>
            </a:endParaRPr>
          </a:p>
        </p:txBody>
      </p:sp>
    </p:spTree>
    <p:extLst>
      <p:ext uri="{BB962C8B-B14F-4D97-AF65-F5344CB8AC3E}">
        <p14:creationId xmlns:p14="http://schemas.microsoft.com/office/powerpoint/2010/main" val="194013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9" name="Rectangle 6">
            <a:extLst>
              <a:ext uri="{FF2B5EF4-FFF2-40B4-BE49-F238E27FC236}">
                <a16:creationId xmlns:a16="http://schemas.microsoft.com/office/drawing/2014/main" id="{0C30DC00-D448-0D4F-8A87-6E1C962F8264}"/>
              </a:ext>
            </a:extLst>
          </p:cNvPr>
          <p:cNvSpPr txBox="1">
            <a:spLocks noChangeArrowheads="1"/>
          </p:cNvSpPr>
          <p:nvPr/>
        </p:nvSpPr>
        <p:spPr bwMode="auto">
          <a:xfrm>
            <a:off x="2555776" y="1268760"/>
            <a:ext cx="5832648" cy="400529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Eine Handlung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moralisch gefordert genau dann, wenn (und weil)</a:t>
            </a:r>
          </a:p>
        </p:txBody>
      </p:sp>
      <p:sp>
        <p:nvSpPr>
          <p:cNvPr id="3" name="Foliennummernplatzhalter 2">
            <a:extLst>
              <a:ext uri="{FF2B5EF4-FFF2-40B4-BE49-F238E27FC236}">
                <a16:creationId xmlns:a16="http://schemas.microsoft.com/office/drawing/2014/main" id="{DB0C5B83-DAF9-684D-8143-FFE07BBD213D}"/>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72</a:t>
            </a:fld>
            <a:endParaRPr lang="de-DE" dirty="0">
              <a:solidFill>
                <a:srgbClr val="00376C"/>
              </a:solidFill>
            </a:endParaRPr>
          </a:p>
        </p:txBody>
      </p:sp>
    </p:spTree>
    <p:extLst>
      <p:ext uri="{BB962C8B-B14F-4D97-AF65-F5344CB8AC3E}">
        <p14:creationId xmlns:p14="http://schemas.microsoft.com/office/powerpoint/2010/main" val="112464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9" name="Rectangle 6">
            <a:extLst>
              <a:ext uri="{FF2B5EF4-FFF2-40B4-BE49-F238E27FC236}">
                <a16:creationId xmlns:a16="http://schemas.microsoft.com/office/drawing/2014/main" id="{0C30DC00-D448-0D4F-8A87-6E1C962F8264}"/>
              </a:ext>
            </a:extLst>
          </p:cNvPr>
          <p:cNvSpPr txBox="1">
            <a:spLocks noChangeArrowheads="1"/>
          </p:cNvSpPr>
          <p:nvPr/>
        </p:nvSpPr>
        <p:spPr bwMode="auto">
          <a:xfrm>
            <a:off x="2555776" y="1268760"/>
            <a:ext cx="5832648" cy="400529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Eine Handlung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moralisch gefordert genau dann, wenn (und weil) es einen moralischen Grund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für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gibt, der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moralisch gefordert macht.</a:t>
            </a:r>
          </a:p>
        </p:txBody>
      </p:sp>
      <p:sp>
        <p:nvSpPr>
          <p:cNvPr id="12" name="Textfeld 11">
            <a:extLst>
              <a:ext uri="{FF2B5EF4-FFF2-40B4-BE49-F238E27FC236}">
                <a16:creationId xmlns:a16="http://schemas.microsoft.com/office/drawing/2014/main" id="{F5802242-D9B3-D94B-A0CA-DCFC85920F98}"/>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3" name="Gerade Verbindung mit Pfeil 12">
            <a:extLst>
              <a:ext uri="{FF2B5EF4-FFF2-40B4-BE49-F238E27FC236}">
                <a16:creationId xmlns:a16="http://schemas.microsoft.com/office/drawing/2014/main" id="{94F2571E-8CD8-EF44-BF4D-FE6247B9A8D5}"/>
              </a:ext>
            </a:extLst>
          </p:cNvPr>
          <p:cNvCxnSpPr/>
          <p:nvPr/>
        </p:nvCxnSpPr>
        <p:spPr>
          <a:xfrm flipV="1">
            <a:off x="1368000" y="1393200"/>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feld 15">
            <a:extLst>
              <a:ext uri="{FF2B5EF4-FFF2-40B4-BE49-F238E27FC236}">
                <a16:creationId xmlns:a16="http://schemas.microsoft.com/office/drawing/2014/main" id="{BF1DCF1C-E024-4F47-9FE5-4D2DC9645B6B}"/>
              </a:ext>
            </a:extLst>
          </p:cNvPr>
          <p:cNvSpPr txBox="1"/>
          <p:nvPr/>
        </p:nvSpPr>
        <p:spPr>
          <a:xfrm>
            <a:off x="792000" y="2008800"/>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3" name="Foliennummernplatzhalter 2">
            <a:extLst>
              <a:ext uri="{FF2B5EF4-FFF2-40B4-BE49-F238E27FC236}">
                <a16:creationId xmlns:a16="http://schemas.microsoft.com/office/drawing/2014/main" id="{3F4BA71D-6C62-E94D-BBD7-D866C2156E8C}"/>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73</a:t>
            </a:fld>
            <a:endParaRPr lang="de-DE" dirty="0">
              <a:solidFill>
                <a:srgbClr val="00376C"/>
              </a:solidFill>
            </a:endParaRPr>
          </a:p>
        </p:txBody>
      </p:sp>
    </p:spTree>
    <p:extLst>
      <p:ext uri="{BB962C8B-B14F-4D97-AF65-F5344CB8AC3E}">
        <p14:creationId xmlns:p14="http://schemas.microsoft.com/office/powerpoint/2010/main" val="205858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9" name="Rectangle 6">
            <a:extLst>
              <a:ext uri="{FF2B5EF4-FFF2-40B4-BE49-F238E27FC236}">
                <a16:creationId xmlns:a16="http://schemas.microsoft.com/office/drawing/2014/main" id="{0C30DC00-D448-0D4F-8A87-6E1C962F8264}"/>
              </a:ext>
            </a:extLst>
          </p:cNvPr>
          <p:cNvSpPr txBox="1">
            <a:spLocks noChangeArrowheads="1"/>
          </p:cNvSpPr>
          <p:nvPr/>
        </p:nvSpPr>
        <p:spPr bwMode="auto">
          <a:xfrm>
            <a:off x="2555776" y="1268760"/>
            <a:ext cx="5832648" cy="400529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Eine Handlung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moralisch gefordert genau dann, wenn (und weil) es einen moralischen Grund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für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gibt</a:t>
            </a:r>
          </a:p>
        </p:txBody>
      </p:sp>
      <p:sp>
        <p:nvSpPr>
          <p:cNvPr id="12" name="Textfeld 11">
            <a:extLst>
              <a:ext uri="{FF2B5EF4-FFF2-40B4-BE49-F238E27FC236}">
                <a16:creationId xmlns:a16="http://schemas.microsoft.com/office/drawing/2014/main" id="{F5802242-D9B3-D94B-A0CA-DCFC85920F98}"/>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3" name="Gerade Verbindung mit Pfeil 12">
            <a:extLst>
              <a:ext uri="{FF2B5EF4-FFF2-40B4-BE49-F238E27FC236}">
                <a16:creationId xmlns:a16="http://schemas.microsoft.com/office/drawing/2014/main" id="{94F2571E-8CD8-EF44-BF4D-FE6247B9A8D5}"/>
              </a:ext>
            </a:extLst>
          </p:cNvPr>
          <p:cNvCxnSpPr/>
          <p:nvPr/>
        </p:nvCxnSpPr>
        <p:spPr>
          <a:xfrm flipV="1">
            <a:off x="1368000" y="1393200"/>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feld 15">
            <a:extLst>
              <a:ext uri="{FF2B5EF4-FFF2-40B4-BE49-F238E27FC236}">
                <a16:creationId xmlns:a16="http://schemas.microsoft.com/office/drawing/2014/main" id="{BF1DCF1C-E024-4F47-9FE5-4D2DC9645B6B}"/>
              </a:ext>
            </a:extLst>
          </p:cNvPr>
          <p:cNvSpPr txBox="1"/>
          <p:nvPr/>
        </p:nvSpPr>
        <p:spPr>
          <a:xfrm>
            <a:off x="792000" y="2008800"/>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3" name="Foliennummernplatzhalter 2">
            <a:extLst>
              <a:ext uri="{FF2B5EF4-FFF2-40B4-BE49-F238E27FC236}">
                <a16:creationId xmlns:a16="http://schemas.microsoft.com/office/drawing/2014/main" id="{0BB3DDE7-12A4-2D4D-AE39-D952D49C8AF8}"/>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74</a:t>
            </a:fld>
            <a:endParaRPr lang="de-DE" dirty="0">
              <a:solidFill>
                <a:srgbClr val="00376C"/>
              </a:solidFill>
            </a:endParaRPr>
          </a:p>
        </p:txBody>
      </p:sp>
    </p:spTree>
    <p:extLst>
      <p:ext uri="{BB962C8B-B14F-4D97-AF65-F5344CB8AC3E}">
        <p14:creationId xmlns:p14="http://schemas.microsoft.com/office/powerpoint/2010/main" val="23498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9" name="Rectangle 6">
            <a:extLst>
              <a:ext uri="{FF2B5EF4-FFF2-40B4-BE49-F238E27FC236}">
                <a16:creationId xmlns:a16="http://schemas.microsoft.com/office/drawing/2014/main" id="{0C30DC00-D448-0D4F-8A87-6E1C962F8264}"/>
              </a:ext>
            </a:extLst>
          </p:cNvPr>
          <p:cNvSpPr txBox="1">
            <a:spLocks noChangeArrowheads="1"/>
          </p:cNvSpPr>
          <p:nvPr/>
        </p:nvSpPr>
        <p:spPr bwMode="auto">
          <a:xfrm>
            <a:off x="2555776" y="1268760"/>
            <a:ext cx="5832648" cy="400529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Eine Handlung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moralisch gefordert genau dann, wenn (und weil) es einen moralischen Grund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für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gibt und es keine moralischen oder nichtmoralischen Gründe gegen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gibt, die – alleine oder in Kombination –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entschärfen.</a:t>
            </a:r>
          </a:p>
        </p:txBody>
      </p:sp>
      <p:sp>
        <p:nvSpPr>
          <p:cNvPr id="12" name="Textfeld 11">
            <a:extLst>
              <a:ext uri="{FF2B5EF4-FFF2-40B4-BE49-F238E27FC236}">
                <a16:creationId xmlns:a16="http://schemas.microsoft.com/office/drawing/2014/main" id="{F5802242-D9B3-D94B-A0CA-DCFC85920F98}"/>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3" name="Gerade Verbindung mit Pfeil 12">
            <a:extLst>
              <a:ext uri="{FF2B5EF4-FFF2-40B4-BE49-F238E27FC236}">
                <a16:creationId xmlns:a16="http://schemas.microsoft.com/office/drawing/2014/main" id="{94F2571E-8CD8-EF44-BF4D-FE6247B9A8D5}"/>
              </a:ext>
            </a:extLst>
          </p:cNvPr>
          <p:cNvCxnSpPr/>
          <p:nvPr/>
        </p:nvCxnSpPr>
        <p:spPr>
          <a:xfrm flipV="1">
            <a:off x="1368000" y="1393200"/>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feld 15">
            <a:extLst>
              <a:ext uri="{FF2B5EF4-FFF2-40B4-BE49-F238E27FC236}">
                <a16:creationId xmlns:a16="http://schemas.microsoft.com/office/drawing/2014/main" id="{BF1DCF1C-E024-4F47-9FE5-4D2DC9645B6B}"/>
              </a:ext>
            </a:extLst>
          </p:cNvPr>
          <p:cNvSpPr txBox="1"/>
          <p:nvPr/>
        </p:nvSpPr>
        <p:spPr>
          <a:xfrm>
            <a:off x="792000" y="2008800"/>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3" name="Foliennummernplatzhalter 2">
            <a:extLst>
              <a:ext uri="{FF2B5EF4-FFF2-40B4-BE49-F238E27FC236}">
                <a16:creationId xmlns:a16="http://schemas.microsoft.com/office/drawing/2014/main" id="{04C1FE86-847A-BF45-A349-77C436ED49ED}"/>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75</a:t>
            </a:fld>
            <a:endParaRPr lang="de-DE" dirty="0">
              <a:solidFill>
                <a:srgbClr val="00376C"/>
              </a:solidFill>
            </a:endParaRPr>
          </a:p>
        </p:txBody>
      </p:sp>
    </p:spTree>
    <p:extLst>
      <p:ext uri="{BB962C8B-B14F-4D97-AF65-F5344CB8AC3E}">
        <p14:creationId xmlns:p14="http://schemas.microsoft.com/office/powerpoint/2010/main" val="26578095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9" name="Rectangle 6">
            <a:extLst>
              <a:ext uri="{FF2B5EF4-FFF2-40B4-BE49-F238E27FC236}">
                <a16:creationId xmlns:a16="http://schemas.microsoft.com/office/drawing/2014/main" id="{0C30DC00-D448-0D4F-8A87-6E1C962F8264}"/>
              </a:ext>
            </a:extLst>
          </p:cNvPr>
          <p:cNvSpPr txBox="1">
            <a:spLocks noChangeArrowheads="1"/>
          </p:cNvSpPr>
          <p:nvPr/>
        </p:nvSpPr>
        <p:spPr bwMode="auto">
          <a:xfrm>
            <a:off x="2555776" y="1268760"/>
            <a:ext cx="5832648" cy="400529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Eine Handlung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moralisch gefordert genau dann, wenn (und weil) es einen moralischen Grund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für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gibt und</a:t>
            </a:r>
          </a:p>
        </p:txBody>
      </p:sp>
      <p:sp>
        <p:nvSpPr>
          <p:cNvPr id="12" name="Textfeld 11">
            <a:extLst>
              <a:ext uri="{FF2B5EF4-FFF2-40B4-BE49-F238E27FC236}">
                <a16:creationId xmlns:a16="http://schemas.microsoft.com/office/drawing/2014/main" id="{F5802242-D9B3-D94B-A0CA-DCFC85920F98}"/>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3" name="Gerade Verbindung mit Pfeil 12">
            <a:extLst>
              <a:ext uri="{FF2B5EF4-FFF2-40B4-BE49-F238E27FC236}">
                <a16:creationId xmlns:a16="http://schemas.microsoft.com/office/drawing/2014/main" id="{94F2571E-8CD8-EF44-BF4D-FE6247B9A8D5}"/>
              </a:ext>
            </a:extLst>
          </p:cNvPr>
          <p:cNvCxnSpPr/>
          <p:nvPr/>
        </p:nvCxnSpPr>
        <p:spPr>
          <a:xfrm flipV="1">
            <a:off x="1368000" y="1393200"/>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feld 15">
            <a:extLst>
              <a:ext uri="{FF2B5EF4-FFF2-40B4-BE49-F238E27FC236}">
                <a16:creationId xmlns:a16="http://schemas.microsoft.com/office/drawing/2014/main" id="{BF1DCF1C-E024-4F47-9FE5-4D2DC9645B6B}"/>
              </a:ext>
            </a:extLst>
          </p:cNvPr>
          <p:cNvSpPr txBox="1"/>
          <p:nvPr/>
        </p:nvSpPr>
        <p:spPr>
          <a:xfrm>
            <a:off x="792000" y="2008800"/>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3" name="Foliennummernplatzhalter 2">
            <a:extLst>
              <a:ext uri="{FF2B5EF4-FFF2-40B4-BE49-F238E27FC236}">
                <a16:creationId xmlns:a16="http://schemas.microsoft.com/office/drawing/2014/main" id="{0578AAFA-8037-DB44-A24D-AEEB0F1B7BAD}"/>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76</a:t>
            </a:fld>
            <a:endParaRPr lang="de-DE" dirty="0">
              <a:solidFill>
                <a:srgbClr val="00376C"/>
              </a:solidFill>
            </a:endParaRPr>
          </a:p>
        </p:txBody>
      </p:sp>
    </p:spTree>
    <p:extLst>
      <p:ext uri="{BB962C8B-B14F-4D97-AF65-F5344CB8AC3E}">
        <p14:creationId xmlns:p14="http://schemas.microsoft.com/office/powerpoint/2010/main" val="125870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9" name="Rectangle 6">
            <a:extLst>
              <a:ext uri="{FF2B5EF4-FFF2-40B4-BE49-F238E27FC236}">
                <a16:creationId xmlns:a16="http://schemas.microsoft.com/office/drawing/2014/main" id="{0C30DC00-D448-0D4F-8A87-6E1C962F8264}"/>
              </a:ext>
            </a:extLst>
          </p:cNvPr>
          <p:cNvSpPr txBox="1">
            <a:spLocks noChangeArrowheads="1"/>
          </p:cNvSpPr>
          <p:nvPr/>
        </p:nvSpPr>
        <p:spPr bwMode="auto">
          <a:xfrm>
            <a:off x="2555776" y="1268760"/>
            <a:ext cx="5832648" cy="400529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Eine Handlung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moralisch gefordert genau dann, wenn (und weil) es einen moralischen Grund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für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gibt und eine der folgenden Bedingungen erfüllt ist:</a:t>
            </a:r>
          </a:p>
          <a:p>
            <a:pPr marL="0" indent="0">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feld 11">
            <a:extLst>
              <a:ext uri="{FF2B5EF4-FFF2-40B4-BE49-F238E27FC236}">
                <a16:creationId xmlns:a16="http://schemas.microsoft.com/office/drawing/2014/main" id="{F5802242-D9B3-D94B-A0CA-DCFC85920F98}"/>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3" name="Gerade Verbindung mit Pfeil 12">
            <a:extLst>
              <a:ext uri="{FF2B5EF4-FFF2-40B4-BE49-F238E27FC236}">
                <a16:creationId xmlns:a16="http://schemas.microsoft.com/office/drawing/2014/main" id="{94F2571E-8CD8-EF44-BF4D-FE6247B9A8D5}"/>
              </a:ext>
            </a:extLst>
          </p:cNvPr>
          <p:cNvCxnSpPr/>
          <p:nvPr/>
        </p:nvCxnSpPr>
        <p:spPr>
          <a:xfrm flipV="1">
            <a:off x="1368000" y="1393200"/>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feld 15">
            <a:extLst>
              <a:ext uri="{FF2B5EF4-FFF2-40B4-BE49-F238E27FC236}">
                <a16:creationId xmlns:a16="http://schemas.microsoft.com/office/drawing/2014/main" id="{BF1DCF1C-E024-4F47-9FE5-4D2DC9645B6B}"/>
              </a:ext>
            </a:extLst>
          </p:cNvPr>
          <p:cNvSpPr txBox="1"/>
          <p:nvPr/>
        </p:nvSpPr>
        <p:spPr>
          <a:xfrm>
            <a:off x="792000" y="2008800"/>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3" name="Foliennummernplatzhalter 2">
            <a:extLst>
              <a:ext uri="{FF2B5EF4-FFF2-40B4-BE49-F238E27FC236}">
                <a16:creationId xmlns:a16="http://schemas.microsoft.com/office/drawing/2014/main" id="{1F25AFCA-D3CA-E341-AA03-2A2E35A7F4EA}"/>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77</a:t>
            </a:fld>
            <a:endParaRPr lang="de-DE" dirty="0">
              <a:solidFill>
                <a:srgbClr val="00376C"/>
              </a:solidFill>
            </a:endParaRPr>
          </a:p>
        </p:txBody>
      </p:sp>
    </p:spTree>
    <p:extLst>
      <p:ext uri="{BB962C8B-B14F-4D97-AF65-F5344CB8AC3E}">
        <p14:creationId xmlns:p14="http://schemas.microsoft.com/office/powerpoint/2010/main" val="311659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9" name="Rectangle 6">
            <a:extLst>
              <a:ext uri="{FF2B5EF4-FFF2-40B4-BE49-F238E27FC236}">
                <a16:creationId xmlns:a16="http://schemas.microsoft.com/office/drawing/2014/main" id="{0C30DC00-D448-0D4F-8A87-6E1C962F8264}"/>
              </a:ext>
            </a:extLst>
          </p:cNvPr>
          <p:cNvSpPr txBox="1">
            <a:spLocks noChangeArrowheads="1"/>
          </p:cNvSpPr>
          <p:nvPr/>
        </p:nvSpPr>
        <p:spPr bwMode="auto">
          <a:xfrm>
            <a:off x="2555776" y="1268760"/>
            <a:ext cx="5832648" cy="400529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Eine Handlung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moralisch gefordert genau dann, wenn (und weil) es einen moralischen Grund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für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gibt und eine der folgenden Bedingungen erfüllt ist:</a:t>
            </a:r>
          </a:p>
          <a:p>
            <a:pPr marL="457200" indent="-457200">
              <a:buFont typeface="+mj-lt"/>
              <a:buAutoNum type="arabicPeriod"/>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Es gibt keine moralischen oder nichtmoralischen Gründe gegen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die – alleine oder in Kombination –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entschärfen können.</a:t>
            </a:r>
          </a:p>
          <a:p>
            <a:pPr marL="0" indent="0">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feld 11">
            <a:extLst>
              <a:ext uri="{FF2B5EF4-FFF2-40B4-BE49-F238E27FC236}">
                <a16:creationId xmlns:a16="http://schemas.microsoft.com/office/drawing/2014/main" id="{F5802242-D9B3-D94B-A0CA-DCFC85920F98}"/>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4" name="Gerade Verbindung mit Pfeil 13">
            <a:extLst>
              <a:ext uri="{FF2B5EF4-FFF2-40B4-BE49-F238E27FC236}">
                <a16:creationId xmlns:a16="http://schemas.microsoft.com/office/drawing/2014/main" id="{1F30434D-6C3F-8841-B041-85365B820A14}"/>
              </a:ext>
            </a:extLst>
          </p:cNvPr>
          <p:cNvCxnSpPr>
            <a:cxnSpLocks/>
          </p:cNvCxnSpPr>
          <p:nvPr/>
        </p:nvCxnSpPr>
        <p:spPr>
          <a:xfrm>
            <a:off x="1296000" y="3501008"/>
            <a:ext cx="0" cy="586922"/>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feld 18">
            <a:extLst>
              <a:ext uri="{FF2B5EF4-FFF2-40B4-BE49-F238E27FC236}">
                <a16:creationId xmlns:a16="http://schemas.microsoft.com/office/drawing/2014/main" id="{4BE71EFB-E378-9149-B5C1-11B4BAFD78B4}"/>
              </a:ext>
            </a:extLst>
          </p:cNvPr>
          <p:cNvSpPr txBox="1"/>
          <p:nvPr/>
        </p:nvSpPr>
        <p:spPr>
          <a:xfrm>
            <a:off x="1443599" y="3429000"/>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cxnSp>
        <p:nvCxnSpPr>
          <p:cNvPr id="18" name="Gerade Verbindung mit Pfeil 17">
            <a:extLst>
              <a:ext uri="{FF2B5EF4-FFF2-40B4-BE49-F238E27FC236}">
                <a16:creationId xmlns:a16="http://schemas.microsoft.com/office/drawing/2014/main" id="{F7361E04-C06C-5E45-8CCD-86CA7236D0A1}"/>
              </a:ext>
            </a:extLst>
          </p:cNvPr>
          <p:cNvCxnSpPr>
            <a:cxnSpLocks/>
          </p:cNvCxnSpPr>
          <p:nvPr/>
        </p:nvCxnSpPr>
        <p:spPr>
          <a:xfrm>
            <a:off x="1443600" y="3501008"/>
            <a:ext cx="0" cy="364432"/>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feld 19">
            <a:extLst>
              <a:ext uri="{FF2B5EF4-FFF2-40B4-BE49-F238E27FC236}">
                <a16:creationId xmlns:a16="http://schemas.microsoft.com/office/drawing/2014/main" id="{CBC801D6-028B-7940-990A-D10A2C5C13A7}"/>
              </a:ext>
            </a:extLst>
          </p:cNvPr>
          <p:cNvSpPr txBox="1"/>
          <p:nvPr/>
        </p:nvSpPr>
        <p:spPr>
          <a:xfrm>
            <a:off x="616629" y="3501008"/>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cxnSp>
        <p:nvCxnSpPr>
          <p:cNvPr id="13" name="Gerade Verbindung mit Pfeil 12">
            <a:extLst>
              <a:ext uri="{FF2B5EF4-FFF2-40B4-BE49-F238E27FC236}">
                <a16:creationId xmlns:a16="http://schemas.microsoft.com/office/drawing/2014/main" id="{94F2571E-8CD8-EF44-BF4D-FE6247B9A8D5}"/>
              </a:ext>
            </a:extLst>
          </p:cNvPr>
          <p:cNvCxnSpPr/>
          <p:nvPr/>
        </p:nvCxnSpPr>
        <p:spPr>
          <a:xfrm flipV="1">
            <a:off x="1368000" y="1393200"/>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feld 15">
            <a:extLst>
              <a:ext uri="{FF2B5EF4-FFF2-40B4-BE49-F238E27FC236}">
                <a16:creationId xmlns:a16="http://schemas.microsoft.com/office/drawing/2014/main" id="{BF1DCF1C-E024-4F47-9FE5-4D2DC9645B6B}"/>
              </a:ext>
            </a:extLst>
          </p:cNvPr>
          <p:cNvSpPr txBox="1"/>
          <p:nvPr/>
        </p:nvSpPr>
        <p:spPr>
          <a:xfrm>
            <a:off x="792000" y="2008800"/>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3" name="Foliennummernplatzhalter 2">
            <a:extLst>
              <a:ext uri="{FF2B5EF4-FFF2-40B4-BE49-F238E27FC236}">
                <a16:creationId xmlns:a16="http://schemas.microsoft.com/office/drawing/2014/main" id="{72F87E41-130F-B640-98D7-38CEF197054B}"/>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78</a:t>
            </a:fld>
            <a:endParaRPr lang="de-DE" dirty="0">
              <a:solidFill>
                <a:srgbClr val="00376C"/>
              </a:solidFill>
            </a:endParaRPr>
          </a:p>
        </p:txBody>
      </p:sp>
    </p:spTree>
    <p:extLst>
      <p:ext uri="{BB962C8B-B14F-4D97-AF65-F5344CB8AC3E}">
        <p14:creationId xmlns:p14="http://schemas.microsoft.com/office/powerpoint/2010/main" val="371976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0C30DC00-D448-0D4F-8A87-6E1C962F8264}"/>
              </a:ext>
            </a:extLst>
          </p:cNvPr>
          <p:cNvSpPr txBox="1">
            <a:spLocks noChangeArrowheads="1"/>
          </p:cNvSpPr>
          <p:nvPr/>
        </p:nvSpPr>
        <p:spPr bwMode="auto">
          <a:xfrm>
            <a:off x="2555776" y="1268760"/>
            <a:ext cx="5832648" cy="400529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Eine Handlung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moralisch gefordert genau dann, wenn (und weil) es einen moralischen Grund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für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gibt und eine der folgenden Bedingungen erfüllt ist:</a:t>
            </a:r>
          </a:p>
          <a:p>
            <a:pPr marL="457200" indent="-457200">
              <a:buFont typeface="+mj-lt"/>
              <a:buAutoNum type="arabicPeriod"/>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Es gibt keine moralischen oder nichtmoralischen Gründe gegen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die – alleine oder in Kombination –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entschärfen können.</a:t>
            </a:r>
          </a:p>
          <a:p>
            <a:pPr marL="457200" indent="-457200">
              <a:buFont typeface="+mj-lt"/>
              <a:buAutoNum type="arabicPeriod"/>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Es gibt moralische oder nichtmoralische Gründe gegen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die – alleine oder in Kombination –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entschärfen können.</a:t>
            </a:r>
          </a:p>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feld 11">
            <a:extLst>
              <a:ext uri="{FF2B5EF4-FFF2-40B4-BE49-F238E27FC236}">
                <a16:creationId xmlns:a16="http://schemas.microsoft.com/office/drawing/2014/main" id="{F5802242-D9B3-D94B-A0CA-DCFC85920F98}"/>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4" name="Gerade Verbindung mit Pfeil 13">
            <a:extLst>
              <a:ext uri="{FF2B5EF4-FFF2-40B4-BE49-F238E27FC236}">
                <a16:creationId xmlns:a16="http://schemas.microsoft.com/office/drawing/2014/main" id="{1F30434D-6C3F-8841-B041-85365B820A14}"/>
              </a:ext>
            </a:extLst>
          </p:cNvPr>
          <p:cNvCxnSpPr>
            <a:cxnSpLocks/>
          </p:cNvCxnSpPr>
          <p:nvPr/>
        </p:nvCxnSpPr>
        <p:spPr>
          <a:xfrm>
            <a:off x="1296000" y="3501008"/>
            <a:ext cx="0" cy="1258118"/>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feld 18">
            <a:extLst>
              <a:ext uri="{FF2B5EF4-FFF2-40B4-BE49-F238E27FC236}">
                <a16:creationId xmlns:a16="http://schemas.microsoft.com/office/drawing/2014/main" id="{4BE71EFB-E378-9149-B5C1-11B4BAFD78B4}"/>
              </a:ext>
            </a:extLst>
          </p:cNvPr>
          <p:cNvSpPr txBox="1"/>
          <p:nvPr/>
        </p:nvSpPr>
        <p:spPr>
          <a:xfrm>
            <a:off x="1443599" y="3646185"/>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cxnSp>
        <p:nvCxnSpPr>
          <p:cNvPr id="18" name="Gerade Verbindung mit Pfeil 17">
            <a:extLst>
              <a:ext uri="{FF2B5EF4-FFF2-40B4-BE49-F238E27FC236}">
                <a16:creationId xmlns:a16="http://schemas.microsoft.com/office/drawing/2014/main" id="{F7361E04-C06C-5E45-8CCD-86CA7236D0A1}"/>
              </a:ext>
            </a:extLst>
          </p:cNvPr>
          <p:cNvCxnSpPr>
            <a:cxnSpLocks/>
          </p:cNvCxnSpPr>
          <p:nvPr/>
        </p:nvCxnSpPr>
        <p:spPr>
          <a:xfrm>
            <a:off x="1443600" y="3501008"/>
            <a:ext cx="0" cy="781193"/>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feld 19">
            <a:extLst>
              <a:ext uri="{FF2B5EF4-FFF2-40B4-BE49-F238E27FC236}">
                <a16:creationId xmlns:a16="http://schemas.microsoft.com/office/drawing/2014/main" id="{CBC801D6-028B-7940-990A-D10A2C5C13A7}"/>
              </a:ext>
            </a:extLst>
          </p:cNvPr>
          <p:cNvSpPr txBox="1"/>
          <p:nvPr/>
        </p:nvSpPr>
        <p:spPr>
          <a:xfrm>
            <a:off x="616629" y="3813628"/>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cxnSp>
        <p:nvCxnSpPr>
          <p:cNvPr id="17" name="Gerade Verbindung mit Pfeil 16">
            <a:extLst>
              <a:ext uri="{FF2B5EF4-FFF2-40B4-BE49-F238E27FC236}">
                <a16:creationId xmlns:a16="http://schemas.microsoft.com/office/drawing/2014/main" id="{2FEE2D52-4480-884F-AFE9-07D7DC1E8633}"/>
              </a:ext>
            </a:extLst>
          </p:cNvPr>
          <p:cNvCxnSpPr/>
          <p:nvPr/>
        </p:nvCxnSpPr>
        <p:spPr>
          <a:xfrm flipV="1">
            <a:off x="1368000" y="1393200"/>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extfeld 20">
            <a:extLst>
              <a:ext uri="{FF2B5EF4-FFF2-40B4-BE49-F238E27FC236}">
                <a16:creationId xmlns:a16="http://schemas.microsoft.com/office/drawing/2014/main" id="{054F8DCC-5CDD-EF47-B95E-8C1FA2F5DC37}"/>
              </a:ext>
            </a:extLst>
          </p:cNvPr>
          <p:cNvSpPr txBox="1"/>
          <p:nvPr/>
        </p:nvSpPr>
        <p:spPr>
          <a:xfrm>
            <a:off x="792000" y="2008800"/>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5" name="Foliennummernplatzhalter 4">
            <a:extLst>
              <a:ext uri="{FF2B5EF4-FFF2-40B4-BE49-F238E27FC236}">
                <a16:creationId xmlns:a16="http://schemas.microsoft.com/office/drawing/2014/main" id="{FF877E29-8B08-1F40-B345-7CE8266CB01F}"/>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79</a:t>
            </a:fld>
            <a:endParaRPr lang="de-DE" dirty="0">
              <a:solidFill>
                <a:srgbClr val="00376C"/>
              </a:solidFill>
            </a:endParaRPr>
          </a:p>
        </p:txBody>
      </p:sp>
    </p:spTree>
    <p:extLst>
      <p:ext uri="{BB962C8B-B14F-4D97-AF65-F5344CB8AC3E}">
        <p14:creationId xmlns:p14="http://schemas.microsoft.com/office/powerpoint/2010/main" val="424304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268760"/>
            <a:ext cx="8280920" cy="453650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Eine Handlung </a:t>
            </a:r>
            <a:r>
              <a:rPr lang="de-DE" sz="2200" dirty="0">
                <a:solidFill>
                  <a:srgbClr val="00376C"/>
                </a:solidFill>
                <a:latin typeface="Symbol" pitchFamily="2" charset="2"/>
                <a:ea typeface="Verdana" panose="020B0604030504040204" pitchFamily="34" charset="0"/>
                <a:cs typeface="Verdana" panose="020B0604030504040204" pitchFamily="34" charset="0"/>
              </a:rPr>
              <a:t>f</a:t>
            </a: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 ist moralisch gefordert genau dann, wenn (und weil) ... </a:t>
            </a:r>
            <a:r>
              <a:rPr lang="de-DE" sz="2200" i="1" dirty="0">
                <a:solidFill>
                  <a:srgbClr val="00376C"/>
                </a:solidFill>
                <a:latin typeface="Verdana" panose="020B0604030504040204" pitchFamily="34" charset="0"/>
                <a:ea typeface="Verdana" panose="020B0604030504040204" pitchFamily="34" charset="0"/>
                <a:cs typeface="Verdana" panose="020B0604030504040204" pitchFamily="34" charset="0"/>
              </a:rPr>
              <a:t>moralische und nichtmoralische Gründe für/gegen </a:t>
            </a:r>
            <a:r>
              <a:rPr lang="de-DE" sz="2200" dirty="0">
                <a:solidFill>
                  <a:srgbClr val="00376C"/>
                </a:solidFill>
                <a:latin typeface="Symbol" pitchFamily="2" charset="2"/>
                <a:ea typeface="Verdana" panose="020B0604030504040204" pitchFamily="34" charset="0"/>
                <a:cs typeface="Verdana" panose="020B0604030504040204" pitchFamily="34" charset="0"/>
              </a:rPr>
              <a:t>f</a:t>
            </a: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 ….</a:t>
            </a: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a:extLst>
              <a:ext uri="{FF2B5EF4-FFF2-40B4-BE49-F238E27FC236}">
                <a16:creationId xmlns:a16="http://schemas.microsoft.com/office/drawing/2014/main" id="{BD01A307-DBCF-2543-95B0-DF61B4D1C0C4}"/>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8</a:t>
            </a:fld>
            <a:endParaRPr lang="de-DE" dirty="0">
              <a:solidFill>
                <a:srgbClr val="00376C"/>
              </a:solidFill>
            </a:endParaRPr>
          </a:p>
        </p:txBody>
      </p:sp>
    </p:spTree>
    <p:extLst>
      <p:ext uri="{BB962C8B-B14F-4D97-AF65-F5344CB8AC3E}">
        <p14:creationId xmlns:p14="http://schemas.microsoft.com/office/powerpoint/2010/main" val="224102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0C30DC00-D448-0D4F-8A87-6E1C962F8264}"/>
              </a:ext>
            </a:extLst>
          </p:cNvPr>
          <p:cNvSpPr txBox="1">
            <a:spLocks noChangeArrowheads="1"/>
          </p:cNvSpPr>
          <p:nvPr/>
        </p:nvSpPr>
        <p:spPr bwMode="auto">
          <a:xfrm>
            <a:off x="2555776" y="1268760"/>
            <a:ext cx="5832648" cy="400529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Eine Handlung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moralisch gefordert genau dann, wenn (und weil) es einen moralischen Grund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für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gibt und eine der folgenden Bedingungen erfüllt ist:</a:t>
            </a:r>
          </a:p>
          <a:p>
            <a:pPr marL="457200" indent="-457200">
              <a:buFont typeface="+mj-lt"/>
              <a:buAutoNum type="arabicPeriod"/>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Es gibt keine moralischen oder nichtmoralischen Gründe gegen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die – alleine oder in Kombination –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entschärfen können.</a:t>
            </a:r>
          </a:p>
          <a:p>
            <a:pPr marL="457200" indent="-457200">
              <a:buFont typeface="+mj-lt"/>
              <a:buAutoNum type="arabicPeriod"/>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Es gibt moralische oder nichtmoralische Gründe gegen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die – alleine oder in Kombination –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entschärfen können. Diese aber werden von nichtmoralischen Gründen für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davon abgehalten,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zu entschärfen.</a:t>
            </a:r>
          </a:p>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feld 11">
            <a:extLst>
              <a:ext uri="{FF2B5EF4-FFF2-40B4-BE49-F238E27FC236}">
                <a16:creationId xmlns:a16="http://schemas.microsoft.com/office/drawing/2014/main" id="{F5802242-D9B3-D94B-A0CA-DCFC85920F98}"/>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4" name="Gerade Verbindung mit Pfeil 13">
            <a:extLst>
              <a:ext uri="{FF2B5EF4-FFF2-40B4-BE49-F238E27FC236}">
                <a16:creationId xmlns:a16="http://schemas.microsoft.com/office/drawing/2014/main" id="{1F30434D-6C3F-8841-B041-85365B820A14}"/>
              </a:ext>
            </a:extLst>
          </p:cNvPr>
          <p:cNvCxnSpPr>
            <a:cxnSpLocks/>
          </p:cNvCxnSpPr>
          <p:nvPr/>
        </p:nvCxnSpPr>
        <p:spPr>
          <a:xfrm>
            <a:off x="1296000" y="3501008"/>
            <a:ext cx="0" cy="1258118"/>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feld 18">
            <a:extLst>
              <a:ext uri="{FF2B5EF4-FFF2-40B4-BE49-F238E27FC236}">
                <a16:creationId xmlns:a16="http://schemas.microsoft.com/office/drawing/2014/main" id="{4BE71EFB-E378-9149-B5C1-11B4BAFD78B4}"/>
              </a:ext>
            </a:extLst>
          </p:cNvPr>
          <p:cNvSpPr txBox="1"/>
          <p:nvPr/>
        </p:nvSpPr>
        <p:spPr>
          <a:xfrm>
            <a:off x="1443599" y="3646185"/>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cxnSp>
        <p:nvCxnSpPr>
          <p:cNvPr id="18" name="Gerade Verbindung mit Pfeil 17">
            <a:extLst>
              <a:ext uri="{FF2B5EF4-FFF2-40B4-BE49-F238E27FC236}">
                <a16:creationId xmlns:a16="http://schemas.microsoft.com/office/drawing/2014/main" id="{F7361E04-C06C-5E45-8CCD-86CA7236D0A1}"/>
              </a:ext>
            </a:extLst>
          </p:cNvPr>
          <p:cNvCxnSpPr>
            <a:cxnSpLocks/>
          </p:cNvCxnSpPr>
          <p:nvPr/>
        </p:nvCxnSpPr>
        <p:spPr>
          <a:xfrm>
            <a:off x="1443600" y="3501008"/>
            <a:ext cx="0" cy="781193"/>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feld 19">
            <a:extLst>
              <a:ext uri="{FF2B5EF4-FFF2-40B4-BE49-F238E27FC236}">
                <a16:creationId xmlns:a16="http://schemas.microsoft.com/office/drawing/2014/main" id="{CBC801D6-028B-7940-990A-D10A2C5C13A7}"/>
              </a:ext>
            </a:extLst>
          </p:cNvPr>
          <p:cNvSpPr txBox="1"/>
          <p:nvPr/>
        </p:nvSpPr>
        <p:spPr>
          <a:xfrm>
            <a:off x="616629" y="3813628"/>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cxnSp>
        <p:nvCxnSpPr>
          <p:cNvPr id="17" name="Gerade Verbindung mit Pfeil 16">
            <a:extLst>
              <a:ext uri="{FF2B5EF4-FFF2-40B4-BE49-F238E27FC236}">
                <a16:creationId xmlns:a16="http://schemas.microsoft.com/office/drawing/2014/main" id="{2FEE2D52-4480-884F-AFE9-07D7DC1E8633}"/>
              </a:ext>
            </a:extLst>
          </p:cNvPr>
          <p:cNvCxnSpPr/>
          <p:nvPr/>
        </p:nvCxnSpPr>
        <p:spPr>
          <a:xfrm flipV="1">
            <a:off x="1368000" y="1393200"/>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extfeld 20">
            <a:extLst>
              <a:ext uri="{FF2B5EF4-FFF2-40B4-BE49-F238E27FC236}">
                <a16:creationId xmlns:a16="http://schemas.microsoft.com/office/drawing/2014/main" id="{054F8DCC-5CDD-EF47-B95E-8C1FA2F5DC37}"/>
              </a:ext>
            </a:extLst>
          </p:cNvPr>
          <p:cNvSpPr txBox="1"/>
          <p:nvPr/>
        </p:nvSpPr>
        <p:spPr>
          <a:xfrm>
            <a:off x="792000" y="2008800"/>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2" name="Foliennummernplatzhalter 1">
            <a:extLst>
              <a:ext uri="{FF2B5EF4-FFF2-40B4-BE49-F238E27FC236}">
                <a16:creationId xmlns:a16="http://schemas.microsoft.com/office/drawing/2014/main" id="{806292B3-1D90-C040-B0D0-C2C53B81E2E7}"/>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80</a:t>
            </a:fld>
            <a:endParaRPr lang="de-DE" dirty="0">
              <a:solidFill>
                <a:srgbClr val="00376C"/>
              </a:solidFill>
            </a:endParaRPr>
          </a:p>
        </p:txBody>
      </p:sp>
    </p:spTree>
    <p:extLst>
      <p:ext uri="{BB962C8B-B14F-4D97-AF65-F5344CB8AC3E}">
        <p14:creationId xmlns:p14="http://schemas.microsoft.com/office/powerpoint/2010/main" val="182365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0C30DC00-D448-0D4F-8A87-6E1C962F8264}"/>
              </a:ext>
            </a:extLst>
          </p:cNvPr>
          <p:cNvSpPr txBox="1">
            <a:spLocks noChangeArrowheads="1"/>
          </p:cNvSpPr>
          <p:nvPr/>
        </p:nvSpPr>
        <p:spPr bwMode="auto">
          <a:xfrm>
            <a:off x="2555776" y="1268760"/>
            <a:ext cx="5832648" cy="400529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Eine Handlung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moralisch gefordert genau dann, wenn (und weil) es einen moralischen Grund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für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gibt und eine der folgenden Bedingungen erfüllt ist:</a:t>
            </a:r>
          </a:p>
          <a:p>
            <a:pPr marL="457200" indent="-457200">
              <a:buFont typeface="+mj-lt"/>
              <a:buAutoNum type="arabicPeriod"/>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Es gibt keine moralischen oder nichtmoralischen Gründe gegen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die – alleine oder in Kombination –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entschärfen können.</a:t>
            </a:r>
          </a:p>
          <a:p>
            <a:pPr marL="457200" indent="-457200">
              <a:buFont typeface="+mj-lt"/>
              <a:buAutoNum type="arabicPeriod"/>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Es gibt moralische oder nichtmoralische Gründe gegen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die – alleine oder in Kombination –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entschärfen können. Diese aber werden von nichtmoralischen Gründen für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davon abgehalten,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zu entschärfen.</a:t>
            </a:r>
          </a:p>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feld 11">
            <a:extLst>
              <a:ext uri="{FF2B5EF4-FFF2-40B4-BE49-F238E27FC236}">
                <a16:creationId xmlns:a16="http://schemas.microsoft.com/office/drawing/2014/main" id="{F5802242-D9B3-D94B-A0CA-DCFC85920F98}"/>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4" name="Gerade Verbindung mit Pfeil 13">
            <a:extLst>
              <a:ext uri="{FF2B5EF4-FFF2-40B4-BE49-F238E27FC236}">
                <a16:creationId xmlns:a16="http://schemas.microsoft.com/office/drawing/2014/main" id="{1F30434D-6C3F-8841-B041-85365B820A14}"/>
              </a:ext>
            </a:extLst>
          </p:cNvPr>
          <p:cNvCxnSpPr>
            <a:cxnSpLocks/>
          </p:cNvCxnSpPr>
          <p:nvPr/>
        </p:nvCxnSpPr>
        <p:spPr>
          <a:xfrm>
            <a:off x="1296000" y="3501008"/>
            <a:ext cx="0" cy="1258118"/>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feld 18">
            <a:extLst>
              <a:ext uri="{FF2B5EF4-FFF2-40B4-BE49-F238E27FC236}">
                <a16:creationId xmlns:a16="http://schemas.microsoft.com/office/drawing/2014/main" id="{4BE71EFB-E378-9149-B5C1-11B4BAFD78B4}"/>
              </a:ext>
            </a:extLst>
          </p:cNvPr>
          <p:cNvSpPr txBox="1"/>
          <p:nvPr/>
        </p:nvSpPr>
        <p:spPr>
          <a:xfrm>
            <a:off x="1443599" y="3646185"/>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cxnSp>
        <p:nvCxnSpPr>
          <p:cNvPr id="18" name="Gerade Verbindung mit Pfeil 17">
            <a:extLst>
              <a:ext uri="{FF2B5EF4-FFF2-40B4-BE49-F238E27FC236}">
                <a16:creationId xmlns:a16="http://schemas.microsoft.com/office/drawing/2014/main" id="{F7361E04-C06C-5E45-8CCD-86CA7236D0A1}"/>
              </a:ext>
            </a:extLst>
          </p:cNvPr>
          <p:cNvCxnSpPr>
            <a:cxnSpLocks/>
          </p:cNvCxnSpPr>
          <p:nvPr/>
        </p:nvCxnSpPr>
        <p:spPr>
          <a:xfrm>
            <a:off x="1443600" y="3501008"/>
            <a:ext cx="0" cy="781193"/>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feld 19">
            <a:extLst>
              <a:ext uri="{FF2B5EF4-FFF2-40B4-BE49-F238E27FC236}">
                <a16:creationId xmlns:a16="http://schemas.microsoft.com/office/drawing/2014/main" id="{CBC801D6-028B-7940-990A-D10A2C5C13A7}"/>
              </a:ext>
            </a:extLst>
          </p:cNvPr>
          <p:cNvSpPr txBox="1"/>
          <p:nvPr/>
        </p:nvSpPr>
        <p:spPr>
          <a:xfrm>
            <a:off x="616629" y="3813628"/>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cxnSp>
        <p:nvCxnSpPr>
          <p:cNvPr id="11" name="Gerade Verbindung mit Pfeil 10">
            <a:extLst>
              <a:ext uri="{FF2B5EF4-FFF2-40B4-BE49-F238E27FC236}">
                <a16:creationId xmlns:a16="http://schemas.microsoft.com/office/drawing/2014/main" id="{70BE7F2B-BCF4-C447-9775-3B5C534488DD}"/>
              </a:ext>
            </a:extLst>
          </p:cNvPr>
          <p:cNvCxnSpPr/>
          <p:nvPr/>
        </p:nvCxnSpPr>
        <p:spPr>
          <a:xfrm flipV="1">
            <a:off x="1443599" y="2016000"/>
            <a:ext cx="0" cy="1028359"/>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Gerade Verbindung mit Pfeil 12">
            <a:extLst>
              <a:ext uri="{FF2B5EF4-FFF2-40B4-BE49-F238E27FC236}">
                <a16:creationId xmlns:a16="http://schemas.microsoft.com/office/drawing/2014/main" id="{94F2571E-8CD8-EF44-BF4D-FE6247B9A8D5}"/>
              </a:ext>
            </a:extLst>
          </p:cNvPr>
          <p:cNvCxnSpPr/>
          <p:nvPr/>
        </p:nvCxnSpPr>
        <p:spPr>
          <a:xfrm flipV="1">
            <a:off x="1296000" y="1393200"/>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feld 14">
            <a:extLst>
              <a:ext uri="{FF2B5EF4-FFF2-40B4-BE49-F238E27FC236}">
                <a16:creationId xmlns:a16="http://schemas.microsoft.com/office/drawing/2014/main" id="{1F821EBF-0209-E646-820E-485226228EA5}"/>
              </a:ext>
            </a:extLst>
          </p:cNvPr>
          <p:cNvSpPr txBox="1"/>
          <p:nvPr/>
        </p:nvSpPr>
        <p:spPr>
          <a:xfrm>
            <a:off x="1439870" y="2398057"/>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6" name="Textfeld 15">
            <a:extLst>
              <a:ext uri="{FF2B5EF4-FFF2-40B4-BE49-F238E27FC236}">
                <a16:creationId xmlns:a16="http://schemas.microsoft.com/office/drawing/2014/main" id="{BF1DCF1C-E024-4F47-9FE5-4D2DC9645B6B}"/>
              </a:ext>
            </a:extLst>
          </p:cNvPr>
          <p:cNvSpPr txBox="1"/>
          <p:nvPr/>
        </p:nvSpPr>
        <p:spPr>
          <a:xfrm>
            <a:off x="711516" y="2007053"/>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2" name="Foliennummernplatzhalter 1">
            <a:extLst>
              <a:ext uri="{FF2B5EF4-FFF2-40B4-BE49-F238E27FC236}">
                <a16:creationId xmlns:a16="http://schemas.microsoft.com/office/drawing/2014/main" id="{EE0E3DBC-05D5-5849-8A75-378E95CD9A76}"/>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81</a:t>
            </a:fld>
            <a:endParaRPr lang="de-DE" dirty="0">
              <a:solidFill>
                <a:srgbClr val="00376C"/>
              </a:solidFill>
            </a:endParaRPr>
          </a:p>
        </p:txBody>
      </p:sp>
    </p:spTree>
    <p:extLst>
      <p:ext uri="{BB962C8B-B14F-4D97-AF65-F5344CB8AC3E}">
        <p14:creationId xmlns:p14="http://schemas.microsoft.com/office/powerpoint/2010/main" val="24474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0C30DC00-D448-0D4F-8A87-6E1C962F8264}"/>
              </a:ext>
            </a:extLst>
          </p:cNvPr>
          <p:cNvSpPr txBox="1">
            <a:spLocks noChangeArrowheads="1"/>
          </p:cNvSpPr>
          <p:nvPr/>
        </p:nvSpPr>
        <p:spPr bwMode="auto">
          <a:xfrm>
            <a:off x="2555776" y="1268760"/>
            <a:ext cx="5832648" cy="400529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Eine Handlung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moralisch gefordert genau dann, wenn (und weil) es einen moralischen Grund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für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gibt und eine der folgenden Bedingungen erfüllt ist:</a:t>
            </a:r>
          </a:p>
          <a:p>
            <a:pPr marL="457200" indent="-457200">
              <a:buFont typeface="+mj-lt"/>
              <a:buAutoNum type="arabicPeriod"/>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Es gibt keine moralischen oder nichtmoralischen Gründe gegen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die – alleine oder in Kombination –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entschärfen können.</a:t>
            </a:r>
          </a:p>
          <a:p>
            <a:pPr marL="457200" indent="-457200">
              <a:buFont typeface="+mj-lt"/>
              <a:buAutoNum type="arabicPeriod"/>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Es gibt moralische oder nichtmoralische Gründe gegen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die – alleine oder in Kombination –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entschärfen können. Diese aber werden von nichtmoralischen Gründen für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davon abgehalten,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zu entschärfen.</a:t>
            </a:r>
          </a:p>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feld 11">
            <a:extLst>
              <a:ext uri="{FF2B5EF4-FFF2-40B4-BE49-F238E27FC236}">
                <a16:creationId xmlns:a16="http://schemas.microsoft.com/office/drawing/2014/main" id="{F5802242-D9B3-D94B-A0CA-DCFC85920F98}"/>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4" name="Gerade Verbindung mit Pfeil 13">
            <a:extLst>
              <a:ext uri="{FF2B5EF4-FFF2-40B4-BE49-F238E27FC236}">
                <a16:creationId xmlns:a16="http://schemas.microsoft.com/office/drawing/2014/main" id="{1F30434D-6C3F-8841-B041-85365B820A14}"/>
              </a:ext>
            </a:extLst>
          </p:cNvPr>
          <p:cNvCxnSpPr>
            <a:cxnSpLocks/>
          </p:cNvCxnSpPr>
          <p:nvPr/>
        </p:nvCxnSpPr>
        <p:spPr>
          <a:xfrm>
            <a:off x="1296000" y="3501008"/>
            <a:ext cx="0" cy="1258118"/>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feld 18">
            <a:extLst>
              <a:ext uri="{FF2B5EF4-FFF2-40B4-BE49-F238E27FC236}">
                <a16:creationId xmlns:a16="http://schemas.microsoft.com/office/drawing/2014/main" id="{4BE71EFB-E378-9149-B5C1-11B4BAFD78B4}"/>
              </a:ext>
            </a:extLst>
          </p:cNvPr>
          <p:cNvSpPr txBox="1"/>
          <p:nvPr/>
        </p:nvSpPr>
        <p:spPr>
          <a:xfrm>
            <a:off x="1443599" y="3646185"/>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cxnSp>
        <p:nvCxnSpPr>
          <p:cNvPr id="18" name="Gerade Verbindung mit Pfeil 17">
            <a:extLst>
              <a:ext uri="{FF2B5EF4-FFF2-40B4-BE49-F238E27FC236}">
                <a16:creationId xmlns:a16="http://schemas.microsoft.com/office/drawing/2014/main" id="{F7361E04-C06C-5E45-8CCD-86CA7236D0A1}"/>
              </a:ext>
            </a:extLst>
          </p:cNvPr>
          <p:cNvCxnSpPr>
            <a:cxnSpLocks/>
          </p:cNvCxnSpPr>
          <p:nvPr/>
        </p:nvCxnSpPr>
        <p:spPr>
          <a:xfrm>
            <a:off x="1443600" y="3501008"/>
            <a:ext cx="0" cy="781193"/>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feld 19">
            <a:extLst>
              <a:ext uri="{FF2B5EF4-FFF2-40B4-BE49-F238E27FC236}">
                <a16:creationId xmlns:a16="http://schemas.microsoft.com/office/drawing/2014/main" id="{CBC801D6-028B-7940-990A-D10A2C5C13A7}"/>
              </a:ext>
            </a:extLst>
          </p:cNvPr>
          <p:cNvSpPr txBox="1"/>
          <p:nvPr/>
        </p:nvSpPr>
        <p:spPr>
          <a:xfrm>
            <a:off x="616629" y="3813628"/>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cxnSp>
        <p:nvCxnSpPr>
          <p:cNvPr id="11" name="Gerade Verbindung mit Pfeil 10">
            <a:extLst>
              <a:ext uri="{FF2B5EF4-FFF2-40B4-BE49-F238E27FC236}">
                <a16:creationId xmlns:a16="http://schemas.microsoft.com/office/drawing/2014/main" id="{70BE7F2B-BCF4-C447-9775-3B5C534488DD}"/>
              </a:ext>
            </a:extLst>
          </p:cNvPr>
          <p:cNvCxnSpPr/>
          <p:nvPr/>
        </p:nvCxnSpPr>
        <p:spPr>
          <a:xfrm flipV="1">
            <a:off x="1443599" y="2016000"/>
            <a:ext cx="0" cy="1028359"/>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Gerade Verbindung mit Pfeil 12">
            <a:extLst>
              <a:ext uri="{FF2B5EF4-FFF2-40B4-BE49-F238E27FC236}">
                <a16:creationId xmlns:a16="http://schemas.microsoft.com/office/drawing/2014/main" id="{94F2571E-8CD8-EF44-BF4D-FE6247B9A8D5}"/>
              </a:ext>
            </a:extLst>
          </p:cNvPr>
          <p:cNvCxnSpPr/>
          <p:nvPr/>
        </p:nvCxnSpPr>
        <p:spPr>
          <a:xfrm flipV="1">
            <a:off x="1296000" y="1393200"/>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feld 14">
            <a:extLst>
              <a:ext uri="{FF2B5EF4-FFF2-40B4-BE49-F238E27FC236}">
                <a16:creationId xmlns:a16="http://schemas.microsoft.com/office/drawing/2014/main" id="{1F821EBF-0209-E646-820E-485226228EA5}"/>
              </a:ext>
            </a:extLst>
          </p:cNvPr>
          <p:cNvSpPr txBox="1"/>
          <p:nvPr/>
        </p:nvSpPr>
        <p:spPr>
          <a:xfrm>
            <a:off x="1439870" y="2398057"/>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6" name="Textfeld 15">
            <a:extLst>
              <a:ext uri="{FF2B5EF4-FFF2-40B4-BE49-F238E27FC236}">
                <a16:creationId xmlns:a16="http://schemas.microsoft.com/office/drawing/2014/main" id="{BF1DCF1C-E024-4F47-9FE5-4D2DC9645B6B}"/>
              </a:ext>
            </a:extLst>
          </p:cNvPr>
          <p:cNvSpPr txBox="1"/>
          <p:nvPr/>
        </p:nvSpPr>
        <p:spPr>
          <a:xfrm>
            <a:off x="711516" y="2007053"/>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2" name="Foliennummernplatzhalter 1">
            <a:extLst>
              <a:ext uri="{FF2B5EF4-FFF2-40B4-BE49-F238E27FC236}">
                <a16:creationId xmlns:a16="http://schemas.microsoft.com/office/drawing/2014/main" id="{70381125-D74E-DD4B-85A6-F0F49D057076}"/>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82</a:t>
            </a:fld>
            <a:endParaRPr lang="de-DE" dirty="0">
              <a:solidFill>
                <a:srgbClr val="00376C"/>
              </a:solidFill>
            </a:endParaRPr>
          </a:p>
        </p:txBody>
      </p:sp>
    </p:spTree>
    <p:extLst>
      <p:ext uri="{BB962C8B-B14F-4D97-AF65-F5344CB8AC3E}">
        <p14:creationId xmlns:p14="http://schemas.microsoft.com/office/powerpoint/2010/main" val="405116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9" name="Rectangle 6">
            <a:extLst>
              <a:ext uri="{FF2B5EF4-FFF2-40B4-BE49-F238E27FC236}">
                <a16:creationId xmlns:a16="http://schemas.microsoft.com/office/drawing/2014/main" id="{0C30DC00-D448-0D4F-8A87-6E1C962F8264}"/>
              </a:ext>
            </a:extLst>
          </p:cNvPr>
          <p:cNvSpPr txBox="1">
            <a:spLocks noChangeArrowheads="1"/>
          </p:cNvSpPr>
          <p:nvPr/>
        </p:nvSpPr>
        <p:spPr bwMode="auto">
          <a:xfrm>
            <a:off x="2555776" y="1484784"/>
            <a:ext cx="5832648" cy="400529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macht </a:t>
            </a:r>
            <a:r>
              <a:rPr lang="de-DE" sz="1800" dirty="0">
                <a:solidFill>
                  <a:srgbClr val="00376C"/>
                </a:solidFill>
                <a:latin typeface="Symbol" pitchFamily="2" charset="2"/>
                <a:ea typeface="Verdana" panose="020B0604030504040204" pitchFamily="34" charset="0"/>
                <a:cs typeface="Verdana" panose="020B0604030504040204" pitchFamily="34" charset="0"/>
              </a:rPr>
              <a:t>f</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genau dann moralisch gefordert, wenn gilt:</a:t>
            </a:r>
          </a:p>
          <a:p>
            <a:pPr>
              <a:spcAft>
                <a:spcPts val="0"/>
              </a:spcAft>
              <a:buFont typeface="+mj-lt"/>
              <a:buAutoNum type="arabicPeriod"/>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nicht gewichtig genug, um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zu entschärfen;</a:t>
            </a:r>
          </a:p>
          <a:p>
            <a:pPr>
              <a:spcAft>
                <a:spcPts val="0"/>
              </a:spcAft>
              <a:buFont typeface="+mj-lt"/>
              <a:buAutoNum type="arabicPeriod"/>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nicht gewichtig genug, um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zu entschärfen, oder NM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gewichtig genug, um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zu entschärfen, wird aber von NM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davon abgehalten; und</a:t>
            </a:r>
          </a:p>
          <a:p>
            <a:pPr>
              <a:spcAft>
                <a:spcPts val="0"/>
              </a:spcAft>
              <a:buFont typeface="+mj-lt"/>
              <a:buAutoNum type="arabicPeriod"/>
            </a:pP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die Kombination von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und NM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nicht gewichtig genug, um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zu entschärfen, oder die Kombination von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und NM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ist gewichtig genug, um 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zu entschärfen, wird aber von NM</a:t>
            </a:r>
            <a:r>
              <a:rPr lang="de-DE" sz="18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r>
              <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rPr>
              <a:t> davon abgehalten.</a:t>
            </a:r>
          </a:p>
          <a:p>
            <a:pPr marL="0" indent="0">
              <a:spcAft>
                <a:spcPts val="0"/>
              </a:spcAft>
              <a:buNone/>
            </a:pPr>
            <a:endParaRPr lang="de-DE" sz="18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feld 11">
            <a:extLst>
              <a:ext uri="{FF2B5EF4-FFF2-40B4-BE49-F238E27FC236}">
                <a16:creationId xmlns:a16="http://schemas.microsoft.com/office/drawing/2014/main" id="{F5802242-D9B3-D94B-A0CA-DCFC85920F98}"/>
              </a:ext>
            </a:extLst>
          </p:cNvPr>
          <p:cNvSpPr txBox="1"/>
          <p:nvPr/>
        </p:nvSpPr>
        <p:spPr>
          <a:xfrm>
            <a:off x="1187624" y="302212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4" name="Gerade Verbindung mit Pfeil 13">
            <a:extLst>
              <a:ext uri="{FF2B5EF4-FFF2-40B4-BE49-F238E27FC236}">
                <a16:creationId xmlns:a16="http://schemas.microsoft.com/office/drawing/2014/main" id="{1F30434D-6C3F-8841-B041-85365B820A14}"/>
              </a:ext>
            </a:extLst>
          </p:cNvPr>
          <p:cNvCxnSpPr>
            <a:cxnSpLocks/>
          </p:cNvCxnSpPr>
          <p:nvPr/>
        </p:nvCxnSpPr>
        <p:spPr>
          <a:xfrm>
            <a:off x="1296000" y="3501008"/>
            <a:ext cx="0" cy="1258118"/>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feld 18">
            <a:extLst>
              <a:ext uri="{FF2B5EF4-FFF2-40B4-BE49-F238E27FC236}">
                <a16:creationId xmlns:a16="http://schemas.microsoft.com/office/drawing/2014/main" id="{4BE71EFB-E378-9149-B5C1-11B4BAFD78B4}"/>
              </a:ext>
            </a:extLst>
          </p:cNvPr>
          <p:cNvSpPr txBox="1"/>
          <p:nvPr/>
        </p:nvSpPr>
        <p:spPr>
          <a:xfrm>
            <a:off x="1443599" y="3646185"/>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cxnSp>
        <p:nvCxnSpPr>
          <p:cNvPr id="18" name="Gerade Verbindung mit Pfeil 17">
            <a:extLst>
              <a:ext uri="{FF2B5EF4-FFF2-40B4-BE49-F238E27FC236}">
                <a16:creationId xmlns:a16="http://schemas.microsoft.com/office/drawing/2014/main" id="{F7361E04-C06C-5E45-8CCD-86CA7236D0A1}"/>
              </a:ext>
            </a:extLst>
          </p:cNvPr>
          <p:cNvCxnSpPr>
            <a:cxnSpLocks/>
          </p:cNvCxnSpPr>
          <p:nvPr/>
        </p:nvCxnSpPr>
        <p:spPr>
          <a:xfrm>
            <a:off x="1443600" y="3501008"/>
            <a:ext cx="0" cy="781193"/>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feld 19">
            <a:extLst>
              <a:ext uri="{FF2B5EF4-FFF2-40B4-BE49-F238E27FC236}">
                <a16:creationId xmlns:a16="http://schemas.microsoft.com/office/drawing/2014/main" id="{CBC801D6-028B-7940-990A-D10A2C5C13A7}"/>
              </a:ext>
            </a:extLst>
          </p:cNvPr>
          <p:cNvSpPr txBox="1"/>
          <p:nvPr/>
        </p:nvSpPr>
        <p:spPr>
          <a:xfrm>
            <a:off x="616629" y="3813628"/>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cxnSp>
        <p:nvCxnSpPr>
          <p:cNvPr id="11" name="Gerade Verbindung mit Pfeil 10">
            <a:extLst>
              <a:ext uri="{FF2B5EF4-FFF2-40B4-BE49-F238E27FC236}">
                <a16:creationId xmlns:a16="http://schemas.microsoft.com/office/drawing/2014/main" id="{70BE7F2B-BCF4-C447-9775-3B5C534488DD}"/>
              </a:ext>
            </a:extLst>
          </p:cNvPr>
          <p:cNvCxnSpPr/>
          <p:nvPr/>
        </p:nvCxnSpPr>
        <p:spPr>
          <a:xfrm flipV="1">
            <a:off x="1443599" y="2016000"/>
            <a:ext cx="0" cy="1028359"/>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Gerade Verbindung mit Pfeil 12">
            <a:extLst>
              <a:ext uri="{FF2B5EF4-FFF2-40B4-BE49-F238E27FC236}">
                <a16:creationId xmlns:a16="http://schemas.microsoft.com/office/drawing/2014/main" id="{94F2571E-8CD8-EF44-BF4D-FE6247B9A8D5}"/>
              </a:ext>
            </a:extLst>
          </p:cNvPr>
          <p:cNvCxnSpPr/>
          <p:nvPr/>
        </p:nvCxnSpPr>
        <p:spPr>
          <a:xfrm flipV="1">
            <a:off x="1296000" y="1393200"/>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feld 14">
            <a:extLst>
              <a:ext uri="{FF2B5EF4-FFF2-40B4-BE49-F238E27FC236}">
                <a16:creationId xmlns:a16="http://schemas.microsoft.com/office/drawing/2014/main" id="{1F821EBF-0209-E646-820E-485226228EA5}"/>
              </a:ext>
            </a:extLst>
          </p:cNvPr>
          <p:cNvSpPr txBox="1"/>
          <p:nvPr/>
        </p:nvSpPr>
        <p:spPr>
          <a:xfrm>
            <a:off x="1439870" y="2398057"/>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6" name="Textfeld 15">
            <a:extLst>
              <a:ext uri="{FF2B5EF4-FFF2-40B4-BE49-F238E27FC236}">
                <a16:creationId xmlns:a16="http://schemas.microsoft.com/office/drawing/2014/main" id="{BF1DCF1C-E024-4F47-9FE5-4D2DC9645B6B}"/>
              </a:ext>
            </a:extLst>
          </p:cNvPr>
          <p:cNvSpPr txBox="1"/>
          <p:nvPr/>
        </p:nvSpPr>
        <p:spPr>
          <a:xfrm>
            <a:off x="711516" y="2007053"/>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3" name="Foliennummernplatzhalter 2">
            <a:extLst>
              <a:ext uri="{FF2B5EF4-FFF2-40B4-BE49-F238E27FC236}">
                <a16:creationId xmlns:a16="http://schemas.microsoft.com/office/drawing/2014/main" id="{07944ED4-9AF3-4945-842A-E70D06DB689B}"/>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83</a:t>
            </a:fld>
            <a:endParaRPr lang="de-DE" dirty="0">
              <a:solidFill>
                <a:srgbClr val="00376C"/>
              </a:solidFill>
            </a:endParaRPr>
          </a:p>
        </p:txBody>
      </p:sp>
    </p:spTree>
    <p:extLst>
      <p:ext uri="{BB962C8B-B14F-4D97-AF65-F5344CB8AC3E}">
        <p14:creationId xmlns:p14="http://schemas.microsoft.com/office/powerpoint/2010/main" val="421553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fade">
                                      <p:cBhvr>
                                        <p:cTn id="36" dur="5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Effect transition="in" filter="fade">
                                      <p:cBhvr>
                                        <p:cTn id="41" dur="500"/>
                                        <p:tgtEl>
                                          <p:spTgt spid="9">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xEl>
                                              <p:pRg st="2" end="2"/>
                                            </p:txEl>
                                          </p:spTgt>
                                        </p:tgtEl>
                                        <p:attrNameLst>
                                          <p:attrName>style.visibility</p:attrName>
                                        </p:attrNameLst>
                                      </p:cBhvr>
                                      <p:to>
                                        <p:strVal val="visible"/>
                                      </p:to>
                                    </p:set>
                                    <p:animEffect transition="in" filter="fade">
                                      <p:cBhvr>
                                        <p:cTn id="46" dur="500"/>
                                        <p:tgtEl>
                                          <p:spTgt spid="9">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9">
                                            <p:txEl>
                                              <p:pRg st="3" end="3"/>
                                            </p:txEl>
                                          </p:spTgt>
                                        </p:tgtEl>
                                        <p:attrNameLst>
                                          <p:attrName>style.visibility</p:attrName>
                                        </p:attrNameLst>
                                      </p:cBhvr>
                                      <p:to>
                                        <p:strVal val="visible"/>
                                      </p:to>
                                    </p:set>
                                    <p:animEffect transition="in" filter="fade">
                                      <p:cBhvr>
                                        <p:cTn id="51"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P spid="15" grpId="0"/>
      <p:bldP spid="1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052736"/>
            <a:ext cx="8280920" cy="453650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Erweiterungen</a:t>
            </a: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				</a:t>
            </a: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sp>
        <p:nvSpPr>
          <p:cNvPr id="4" name="Foliennummernplatzhalter 3">
            <a:extLst>
              <a:ext uri="{FF2B5EF4-FFF2-40B4-BE49-F238E27FC236}">
                <a16:creationId xmlns:a16="http://schemas.microsoft.com/office/drawing/2014/main" id="{16B90702-E0A3-5F48-A499-FA78F208B455}"/>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84</a:t>
            </a:fld>
            <a:endParaRPr lang="de-DE" dirty="0">
              <a:solidFill>
                <a:srgbClr val="00376C"/>
              </a:solidFill>
            </a:endParaRPr>
          </a:p>
        </p:txBody>
      </p:sp>
    </p:spTree>
    <p:extLst>
      <p:ext uri="{BB962C8B-B14F-4D97-AF65-F5344CB8AC3E}">
        <p14:creationId xmlns:p14="http://schemas.microsoft.com/office/powerpoint/2010/main" val="143510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animEffect transition="in" filter="fade">
                                      <p:cBhvr>
                                        <p:cTn id="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052736"/>
            <a:ext cx="8280920" cy="453650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‚Gewichtig genug‘ heißt ‚mindestens so gewichtig wie‘.</a:t>
            </a: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Mengen von Gründen statt einzelner Gründe</a:t>
            </a: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Fälle mit drei oder mehr Optionen</a:t>
            </a: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a:extLst>
              <a:ext uri="{FF2B5EF4-FFF2-40B4-BE49-F238E27FC236}">
                <a16:creationId xmlns:a16="http://schemas.microsoft.com/office/drawing/2014/main" id="{02705E5E-01A4-8F40-ADE5-7C8753FD90BF}"/>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85</a:t>
            </a:fld>
            <a:endParaRPr lang="de-DE" dirty="0">
              <a:solidFill>
                <a:srgbClr val="00376C"/>
              </a:solidFill>
            </a:endParaRPr>
          </a:p>
        </p:txBody>
      </p:sp>
    </p:spTree>
    <p:extLst>
      <p:ext uri="{BB962C8B-B14F-4D97-AF65-F5344CB8AC3E}">
        <p14:creationId xmlns:p14="http://schemas.microsoft.com/office/powerpoint/2010/main" val="72098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fade">
                                      <p:cBhvr>
                                        <p:cTn id="12" dur="500"/>
                                        <p:tgtEl>
                                          <p:spTgt spid="10">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8" end="8"/>
                                            </p:txEl>
                                          </p:spTgt>
                                        </p:tgtEl>
                                        <p:attrNameLst>
                                          <p:attrName>style.visibility</p:attrName>
                                        </p:attrNameLst>
                                      </p:cBhvr>
                                      <p:to>
                                        <p:strVal val="visible"/>
                                      </p:to>
                                    </p:set>
                                    <p:animEffect transition="in" filter="fade">
                                      <p:cBhvr>
                                        <p:cTn id="17"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196752"/>
            <a:ext cx="8280920" cy="453650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feld 4">
            <a:extLst>
              <a:ext uri="{FF2B5EF4-FFF2-40B4-BE49-F238E27FC236}">
                <a16:creationId xmlns:a16="http://schemas.microsoft.com/office/drawing/2014/main" id="{75BAC11D-BCCF-574E-A5C7-5B922E07D8C4}"/>
              </a:ext>
            </a:extLst>
          </p:cNvPr>
          <p:cNvSpPr txBox="1"/>
          <p:nvPr/>
        </p:nvSpPr>
        <p:spPr>
          <a:xfrm>
            <a:off x="4390950" y="3276171"/>
            <a:ext cx="360040" cy="430887"/>
          </a:xfrm>
          <a:prstGeom prst="rect">
            <a:avLst/>
          </a:prstGeom>
          <a:noFill/>
        </p:spPr>
        <p:txBody>
          <a:bodyPr wrap="square" rtlCol="0">
            <a:spAutoFit/>
          </a:bodyPr>
          <a:lstStyle/>
          <a:p>
            <a:pPr algn="ctr"/>
            <a:r>
              <a:rPr lang="de-DE" sz="2200" b="1" dirty="0">
                <a:solidFill>
                  <a:srgbClr val="00376C"/>
                </a:solidFill>
                <a:latin typeface="Symbol" pitchFamily="2" charset="2"/>
              </a:rPr>
              <a:t>f</a:t>
            </a:r>
          </a:p>
        </p:txBody>
      </p:sp>
      <p:cxnSp>
        <p:nvCxnSpPr>
          <p:cNvPr id="11" name="Gerade Verbindung mit Pfeil 10">
            <a:extLst>
              <a:ext uri="{FF2B5EF4-FFF2-40B4-BE49-F238E27FC236}">
                <a16:creationId xmlns:a16="http://schemas.microsoft.com/office/drawing/2014/main" id="{39A97CC3-56FA-9642-B470-BB2FB7097909}"/>
              </a:ext>
            </a:extLst>
          </p:cNvPr>
          <p:cNvCxnSpPr/>
          <p:nvPr/>
        </p:nvCxnSpPr>
        <p:spPr>
          <a:xfrm flipV="1">
            <a:off x="4646925" y="2270050"/>
            <a:ext cx="0" cy="1028359"/>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Gerade Verbindung mit Pfeil 11">
            <a:extLst>
              <a:ext uri="{FF2B5EF4-FFF2-40B4-BE49-F238E27FC236}">
                <a16:creationId xmlns:a16="http://schemas.microsoft.com/office/drawing/2014/main" id="{B1DF89B7-9079-CB40-9737-039FBF17751D}"/>
              </a:ext>
            </a:extLst>
          </p:cNvPr>
          <p:cNvCxnSpPr/>
          <p:nvPr/>
        </p:nvCxnSpPr>
        <p:spPr>
          <a:xfrm flipV="1">
            <a:off x="4499326" y="1647250"/>
            <a:ext cx="0" cy="1656184"/>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feld 12">
            <a:extLst>
              <a:ext uri="{FF2B5EF4-FFF2-40B4-BE49-F238E27FC236}">
                <a16:creationId xmlns:a16="http://schemas.microsoft.com/office/drawing/2014/main" id="{20F0D6C5-F656-F64F-B4C6-27F7AED26CEB}"/>
              </a:ext>
            </a:extLst>
          </p:cNvPr>
          <p:cNvSpPr txBox="1"/>
          <p:nvPr/>
        </p:nvSpPr>
        <p:spPr>
          <a:xfrm>
            <a:off x="4643196" y="2652107"/>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14" name="Textfeld 13">
            <a:extLst>
              <a:ext uri="{FF2B5EF4-FFF2-40B4-BE49-F238E27FC236}">
                <a16:creationId xmlns:a16="http://schemas.microsoft.com/office/drawing/2014/main" id="{BA67A567-AE7B-1543-A930-217C3BDB13BA}"/>
              </a:ext>
            </a:extLst>
          </p:cNvPr>
          <p:cNvSpPr txBox="1"/>
          <p:nvPr/>
        </p:nvSpPr>
        <p:spPr>
          <a:xfrm>
            <a:off x="3914842" y="2261103"/>
            <a:ext cx="609897" cy="769441"/>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cxnSp>
        <p:nvCxnSpPr>
          <p:cNvPr id="16" name="Gerade Verbindung mit Pfeil 15">
            <a:extLst>
              <a:ext uri="{FF2B5EF4-FFF2-40B4-BE49-F238E27FC236}">
                <a16:creationId xmlns:a16="http://schemas.microsoft.com/office/drawing/2014/main" id="{0E0EC3FF-9F34-C14C-B215-9167091E5475}"/>
              </a:ext>
            </a:extLst>
          </p:cNvPr>
          <p:cNvCxnSpPr>
            <a:cxnSpLocks/>
          </p:cNvCxnSpPr>
          <p:nvPr/>
        </p:nvCxnSpPr>
        <p:spPr>
          <a:xfrm>
            <a:off x="4499326" y="3796311"/>
            <a:ext cx="0" cy="1258118"/>
          </a:xfrm>
          <a:prstGeom prst="straightConnector1">
            <a:avLst/>
          </a:prstGeom>
          <a:ln w="444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feld 16">
            <a:extLst>
              <a:ext uri="{FF2B5EF4-FFF2-40B4-BE49-F238E27FC236}">
                <a16:creationId xmlns:a16="http://schemas.microsoft.com/office/drawing/2014/main" id="{5F1D62FC-894D-8949-81A5-40F7A4E697D0}"/>
              </a:ext>
            </a:extLst>
          </p:cNvPr>
          <p:cNvSpPr txBox="1"/>
          <p:nvPr/>
        </p:nvSpPr>
        <p:spPr>
          <a:xfrm>
            <a:off x="4646925" y="3941488"/>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NM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cxnSp>
        <p:nvCxnSpPr>
          <p:cNvPr id="18" name="Gerade Verbindung mit Pfeil 17">
            <a:extLst>
              <a:ext uri="{FF2B5EF4-FFF2-40B4-BE49-F238E27FC236}">
                <a16:creationId xmlns:a16="http://schemas.microsoft.com/office/drawing/2014/main" id="{06774714-EF95-BC45-B0D8-0E6D7AF0802E}"/>
              </a:ext>
            </a:extLst>
          </p:cNvPr>
          <p:cNvCxnSpPr>
            <a:cxnSpLocks/>
          </p:cNvCxnSpPr>
          <p:nvPr/>
        </p:nvCxnSpPr>
        <p:spPr>
          <a:xfrm>
            <a:off x="4646926" y="3796311"/>
            <a:ext cx="0" cy="781193"/>
          </a:xfrm>
          <a:prstGeom prst="straightConnector1">
            <a:avLst/>
          </a:prstGeom>
          <a:ln w="44450">
            <a:solidFill>
              <a:srgbClr val="00376C"/>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feld 18">
            <a:extLst>
              <a:ext uri="{FF2B5EF4-FFF2-40B4-BE49-F238E27FC236}">
                <a16:creationId xmlns:a16="http://schemas.microsoft.com/office/drawing/2014/main" id="{5946C8E3-5EE3-6E49-8CA6-A9DFC81EA974}"/>
              </a:ext>
            </a:extLst>
          </p:cNvPr>
          <p:cNvSpPr txBox="1"/>
          <p:nvPr/>
        </p:nvSpPr>
        <p:spPr>
          <a:xfrm>
            <a:off x="3819955" y="4108931"/>
            <a:ext cx="789171" cy="430887"/>
          </a:xfrm>
          <a:prstGeom prst="rect">
            <a:avLst/>
          </a:prstGeom>
          <a:noFill/>
        </p:spPr>
        <p:txBody>
          <a:bodyPr wrap="square" rtlCol="0">
            <a:spAutoFit/>
          </a:bodyPr>
          <a:lstStyle/>
          <a:p>
            <a:pPr algn="ct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M</a:t>
            </a:r>
            <a:r>
              <a:rPr lang="de-DE" sz="2200" baseline="30000" dirty="0">
                <a:solidFill>
                  <a:srgbClr val="00376C"/>
                </a:solidFill>
                <a:latin typeface="Verdana" panose="020B0604030504040204" pitchFamily="34" charset="0"/>
                <a:ea typeface="Verdana" panose="020B0604030504040204" pitchFamily="34" charset="0"/>
                <a:cs typeface="Verdana" panose="020B0604030504040204" pitchFamily="34" charset="0"/>
              </a:rPr>
              <a:t>–</a:t>
            </a:r>
            <a:endParaRPr lang="de-DE" sz="2200" dirty="0"/>
          </a:p>
        </p:txBody>
      </p:sp>
      <p:sp>
        <p:nvSpPr>
          <p:cNvPr id="4" name="Foliennummernplatzhalter 3">
            <a:extLst>
              <a:ext uri="{FF2B5EF4-FFF2-40B4-BE49-F238E27FC236}">
                <a16:creationId xmlns:a16="http://schemas.microsoft.com/office/drawing/2014/main" id="{84B6F8B2-D7D3-3D41-B628-333257962104}"/>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86</a:t>
            </a:fld>
            <a:endParaRPr lang="de-DE" dirty="0">
              <a:solidFill>
                <a:srgbClr val="00376C"/>
              </a:solidFill>
            </a:endParaRPr>
          </a:p>
        </p:txBody>
      </p:sp>
    </p:spTree>
    <p:extLst>
      <p:ext uri="{BB962C8B-B14F-4D97-AF65-F5344CB8AC3E}">
        <p14:creationId xmlns:p14="http://schemas.microsoft.com/office/powerpoint/2010/main" val="426812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7" grpId="0"/>
      <p:bldP spid="1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052736"/>
            <a:ext cx="8280920" cy="453650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spcAft>
                <a:spcPts val="800"/>
              </a:spcAft>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				</a:t>
            </a:r>
          </a:p>
          <a:p>
            <a:pPr marL="0" indent="0" algn="ctr">
              <a:buNone/>
            </a:pPr>
            <a:endParaRPr lang="de-DE" sz="2200" kern="0" dirty="0">
              <a:solidFill>
                <a:srgbClr val="00376C"/>
              </a:solidFill>
              <a:latin typeface="Verdana" charset="0"/>
              <a:ea typeface="Verdana" charset="0"/>
              <a:cs typeface="Verdana" charset="0"/>
            </a:endParaRPr>
          </a:p>
          <a:p>
            <a:endParaRPr lang="de-DE" sz="2200" kern="0" dirty="0">
              <a:solidFill>
                <a:srgbClr val="00376C"/>
              </a:solidFill>
              <a:latin typeface="Verdana" charset="0"/>
              <a:ea typeface="Verdana" charset="0"/>
              <a:cs typeface="Verdana" charset="0"/>
            </a:endParaRPr>
          </a:p>
          <a:p>
            <a:pPr algn="ctr" eaLnBrk="1" hangingPunct="1">
              <a:buFontTx/>
              <a:buNone/>
              <a:defRPr/>
            </a:pPr>
            <a:endParaRPr lang="de-DE" sz="2200" kern="0" dirty="0">
              <a:solidFill>
                <a:srgbClr val="00376C"/>
              </a:solidFill>
              <a:latin typeface="Verdana" charset="0"/>
              <a:ea typeface="Verdana" charset="0"/>
              <a:cs typeface="Verdana" charset="0"/>
            </a:endParaRPr>
          </a:p>
        </p:txBody>
      </p:sp>
      <p:pic>
        <p:nvPicPr>
          <p:cNvPr id="3" name="Grafik 2">
            <a:extLst>
              <a:ext uri="{FF2B5EF4-FFF2-40B4-BE49-F238E27FC236}">
                <a16:creationId xmlns:a16="http://schemas.microsoft.com/office/drawing/2014/main" id="{43F9C1D3-4CDD-7B4F-8F34-71B45499401E}"/>
              </a:ext>
            </a:extLst>
          </p:cNvPr>
          <p:cNvPicPr>
            <a:picLocks noChangeAspect="1"/>
          </p:cNvPicPr>
          <p:nvPr/>
        </p:nvPicPr>
        <p:blipFill>
          <a:blip r:embed="rId3"/>
          <a:stretch>
            <a:fillRect/>
          </a:stretch>
        </p:blipFill>
        <p:spPr>
          <a:xfrm>
            <a:off x="1734626" y="1347637"/>
            <a:ext cx="5674747" cy="4162726"/>
          </a:xfrm>
          <a:prstGeom prst="rect">
            <a:avLst/>
          </a:prstGeom>
        </p:spPr>
      </p:pic>
      <p:sp>
        <p:nvSpPr>
          <p:cNvPr id="5" name="Foliennummernplatzhalter 4">
            <a:extLst>
              <a:ext uri="{FF2B5EF4-FFF2-40B4-BE49-F238E27FC236}">
                <a16:creationId xmlns:a16="http://schemas.microsoft.com/office/drawing/2014/main" id="{33C80249-67D6-6046-BD29-540ED0038A73}"/>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87</a:t>
            </a:fld>
            <a:endParaRPr lang="de-DE" dirty="0">
              <a:solidFill>
                <a:srgbClr val="00376C"/>
              </a:solidFill>
            </a:endParaRPr>
          </a:p>
        </p:txBody>
      </p:sp>
    </p:spTree>
    <p:extLst>
      <p:ext uri="{BB962C8B-B14F-4D97-AF65-F5344CB8AC3E}">
        <p14:creationId xmlns:p14="http://schemas.microsoft.com/office/powerpoint/2010/main" val="334132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124744"/>
            <a:ext cx="8280920" cy="453650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FontTx/>
              <a:buNone/>
            </a:pPr>
            <a:endParaRPr lang="de-DE" sz="2200" kern="0" dirty="0">
              <a:solidFill>
                <a:srgbClr val="00376C"/>
              </a:solidFill>
              <a:latin typeface="Verdana" charset="0"/>
              <a:ea typeface="Verdana" charset="0"/>
              <a:cs typeface="Verdana" charset="0"/>
            </a:endParaRPr>
          </a:p>
          <a:p>
            <a:pPr marL="0" indent="0">
              <a:buFontTx/>
              <a:buNone/>
            </a:pPr>
            <a:endParaRPr lang="de-DE" sz="1600" kern="0" dirty="0">
              <a:solidFill>
                <a:srgbClr val="00376C"/>
              </a:solidFill>
              <a:latin typeface="Verdana" charset="0"/>
              <a:ea typeface="Verdana" charset="0"/>
              <a:cs typeface="Verdana" charset="0"/>
            </a:endParaRPr>
          </a:p>
          <a:p>
            <a:pPr marL="0" indent="0">
              <a:buFontTx/>
              <a:buNone/>
            </a:pPr>
            <a:endParaRPr lang="de-DE" sz="1600" kern="0" dirty="0">
              <a:solidFill>
                <a:srgbClr val="00376C"/>
              </a:solidFill>
              <a:latin typeface="Verdana" charset="0"/>
              <a:ea typeface="Verdana" charset="0"/>
              <a:cs typeface="Verdana" charset="0"/>
            </a:endParaRPr>
          </a:p>
          <a:p>
            <a:pPr marL="0" indent="0" algn="ctr">
              <a:buFontTx/>
              <a:buNone/>
            </a:pPr>
            <a:endParaRPr lang="de-DE" sz="1800" kern="0" dirty="0">
              <a:solidFill>
                <a:srgbClr val="00376C"/>
              </a:solidFill>
              <a:latin typeface="Verdana" charset="0"/>
              <a:ea typeface="Verdana" charset="0"/>
              <a:cs typeface="Verdana" charset="0"/>
            </a:endParaRPr>
          </a:p>
          <a:p>
            <a:pPr marL="0" indent="0" algn="ctr">
              <a:buFontTx/>
              <a:buNone/>
            </a:pPr>
            <a:r>
              <a:rPr lang="de-DE" sz="1800" kern="0" dirty="0">
                <a:solidFill>
                  <a:srgbClr val="00376C"/>
                </a:solidFill>
                <a:latin typeface="Verdana" charset="0"/>
                <a:ea typeface="Verdana" charset="0"/>
                <a:cs typeface="Verdana" charset="0"/>
              </a:rPr>
              <a:t>Prof. Dr. Thomas Schmidt</a:t>
            </a:r>
          </a:p>
          <a:p>
            <a:pPr marL="0" indent="0" algn="ctr">
              <a:buFontTx/>
              <a:buNone/>
            </a:pPr>
            <a:r>
              <a:rPr lang="de-DE" sz="1800" kern="0" dirty="0">
                <a:solidFill>
                  <a:srgbClr val="00376C"/>
                </a:solidFill>
                <a:latin typeface="Verdana" charset="0"/>
                <a:ea typeface="Verdana" charset="0"/>
                <a:cs typeface="Verdana" charset="0"/>
              </a:rPr>
              <a:t>Humboldt-Universität zu Berlin</a:t>
            </a:r>
          </a:p>
          <a:p>
            <a:pPr marL="0" indent="0" algn="ctr">
              <a:buFontTx/>
              <a:buNone/>
            </a:pPr>
            <a:r>
              <a:rPr lang="de-DE" sz="1800" kern="0" dirty="0">
                <a:solidFill>
                  <a:srgbClr val="00376C"/>
                </a:solidFill>
                <a:latin typeface="Verdana" charset="0"/>
                <a:ea typeface="Verdana" charset="0"/>
                <a:cs typeface="Verdana" charset="0"/>
              </a:rPr>
              <a:t>Institut für Philosophie</a:t>
            </a:r>
          </a:p>
          <a:p>
            <a:pPr marL="0" indent="0" algn="ctr">
              <a:buFontTx/>
              <a:buNone/>
            </a:pPr>
            <a:r>
              <a:rPr lang="de-DE" sz="1800" kern="0" dirty="0" err="1">
                <a:solidFill>
                  <a:srgbClr val="00376C"/>
                </a:solidFill>
                <a:latin typeface="Verdana" charset="0"/>
                <a:ea typeface="Verdana" charset="0"/>
                <a:cs typeface="Verdana" charset="0"/>
              </a:rPr>
              <a:t>t.schmidt@philosophie.hu-berlin.de</a:t>
            </a:r>
            <a:endParaRPr lang="de-DE" sz="1800" kern="0" dirty="0">
              <a:solidFill>
                <a:srgbClr val="00376C"/>
              </a:solidFill>
              <a:latin typeface="Verdana" charset="0"/>
              <a:ea typeface="Verdana" charset="0"/>
              <a:cs typeface="Verdana" charset="0"/>
            </a:endParaRPr>
          </a:p>
          <a:p>
            <a:pPr marL="0" indent="0" algn="ctr">
              <a:buFontTx/>
              <a:buNone/>
            </a:pPr>
            <a:endParaRPr lang="de-DE" sz="1800" kern="0" dirty="0">
              <a:solidFill>
                <a:srgbClr val="00376C"/>
              </a:solidFill>
              <a:latin typeface="Verdana" charset="0"/>
              <a:ea typeface="Verdana" charset="0"/>
              <a:cs typeface="Verdana" charset="0"/>
            </a:endParaRPr>
          </a:p>
          <a:p>
            <a:pPr marL="0" indent="0" algn="ctr">
              <a:buFontTx/>
              <a:buNone/>
            </a:pPr>
            <a:r>
              <a:rPr lang="de-DE" sz="1800" kern="0" dirty="0">
                <a:solidFill>
                  <a:srgbClr val="00376C"/>
                </a:solidFill>
                <a:latin typeface="Verdana" charset="0"/>
                <a:ea typeface="Verdana" charset="0"/>
                <a:cs typeface="Verdana" charset="0"/>
              </a:rPr>
              <a:t>Institutsvortrag am 21.04.2021</a:t>
            </a:r>
          </a:p>
        </p:txBody>
      </p:sp>
      <p:sp>
        <p:nvSpPr>
          <p:cNvPr id="4" name="Foliennummernplatzhalter 3">
            <a:extLst>
              <a:ext uri="{FF2B5EF4-FFF2-40B4-BE49-F238E27FC236}">
                <a16:creationId xmlns:a16="http://schemas.microsoft.com/office/drawing/2014/main" id="{F27A167B-8411-4F44-B5C8-871403F4F77C}"/>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88</a:t>
            </a:fld>
            <a:endParaRPr lang="de-DE" dirty="0">
              <a:solidFill>
                <a:srgbClr val="00376C"/>
              </a:solidFill>
            </a:endParaRPr>
          </a:p>
        </p:txBody>
      </p:sp>
    </p:spTree>
    <p:extLst>
      <p:ext uri="{BB962C8B-B14F-4D97-AF65-F5344CB8AC3E}">
        <p14:creationId xmlns:p14="http://schemas.microsoft.com/office/powerpoint/2010/main" val="2442394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body" idx="1"/>
          </p:nvPr>
        </p:nvSpPr>
        <p:spPr>
          <a:xfrm>
            <a:off x="5903640" y="4057880"/>
            <a:ext cx="8207375" cy="5544616"/>
          </a:xfrm>
        </p:spPr>
        <p:txBody>
          <a:bodyPr/>
          <a:lstStyle/>
          <a:p>
            <a:pPr marL="0" indent="0">
              <a:spcBef>
                <a:spcPts val="0"/>
              </a:spcBef>
              <a:spcAft>
                <a:spcPts val="2000"/>
              </a:spcAft>
              <a:buNone/>
            </a:pPr>
            <a:endParaRPr lang="de-DE" sz="2200" dirty="0">
              <a:solidFill>
                <a:srgbClr val="00376C"/>
              </a:solidFill>
              <a:latin typeface="Scala sans"/>
              <a:cs typeface="Scala sans"/>
            </a:endParaRPr>
          </a:p>
          <a:p>
            <a:pPr marL="0" indent="0">
              <a:spcBef>
                <a:spcPts val="0"/>
              </a:spcBef>
              <a:spcAft>
                <a:spcPts val="2000"/>
              </a:spcAft>
              <a:buNone/>
            </a:pPr>
            <a:endParaRPr lang="de-DE" sz="2200" dirty="0">
              <a:solidFill>
                <a:srgbClr val="00376C"/>
              </a:solidFill>
              <a:latin typeface="Scala sans"/>
              <a:cs typeface="Scala sans"/>
            </a:endParaRPr>
          </a:p>
        </p:txBody>
      </p:sp>
      <p:sp>
        <p:nvSpPr>
          <p:cNvPr id="2" name="Textfeld 1"/>
          <p:cNvSpPr txBox="1"/>
          <p:nvPr/>
        </p:nvSpPr>
        <p:spPr>
          <a:xfrm>
            <a:off x="827584" y="692696"/>
            <a:ext cx="7560840" cy="1200329"/>
          </a:xfrm>
          <a:prstGeom prst="rect">
            <a:avLst/>
          </a:prstGeom>
          <a:noFill/>
        </p:spPr>
        <p:txBody>
          <a:bodyPr wrap="square" rtlCol="0">
            <a:spAutoFit/>
          </a:bodyPr>
          <a:lstStyle/>
          <a:p>
            <a:endParaRPr lang="de-DE" dirty="0">
              <a:solidFill>
                <a:srgbClr val="00376C"/>
              </a:solidFill>
              <a:latin typeface="Scala sans"/>
              <a:cs typeface="Scala sans"/>
            </a:endParaRPr>
          </a:p>
          <a:p>
            <a:endParaRPr lang="de-DE" dirty="0">
              <a:solidFill>
                <a:srgbClr val="00376C"/>
              </a:solidFill>
              <a:latin typeface="Scala sans"/>
              <a:cs typeface="Scala sans"/>
            </a:endParaRPr>
          </a:p>
          <a:p>
            <a:endParaRPr lang="de-DE" dirty="0">
              <a:solidFill>
                <a:srgbClr val="00376C"/>
              </a:solidFill>
              <a:latin typeface="Scala sans"/>
              <a:cs typeface="Scala sans"/>
            </a:endParaRPr>
          </a:p>
          <a:p>
            <a:pPr algn="just"/>
            <a:endParaRPr lang="de-DE" dirty="0">
              <a:solidFill>
                <a:srgbClr val="00376C"/>
              </a:solidFill>
              <a:latin typeface="Scala sans"/>
              <a:cs typeface="Scala sans"/>
            </a:endParaRPr>
          </a:p>
        </p:txBody>
      </p:sp>
      <p:sp>
        <p:nvSpPr>
          <p:cNvPr id="10" name="Rectangle 6"/>
          <p:cNvSpPr txBox="1">
            <a:spLocks noChangeArrowheads="1"/>
          </p:cNvSpPr>
          <p:nvPr/>
        </p:nvSpPr>
        <p:spPr bwMode="auto">
          <a:xfrm>
            <a:off x="467544" y="1268760"/>
            <a:ext cx="8280920" cy="453650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rPr>
              <a:t>Die formulierten Thesen sind nicht moralisch substantiell, sondern strukturell.</a:t>
            </a: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de-DE" sz="2200" dirty="0">
              <a:solidFill>
                <a:srgbClr val="00376C"/>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a:extLst>
              <a:ext uri="{FF2B5EF4-FFF2-40B4-BE49-F238E27FC236}">
                <a16:creationId xmlns:a16="http://schemas.microsoft.com/office/drawing/2014/main" id="{9DDF5EE2-12C6-564F-A3F9-A6E439AC823F}"/>
              </a:ext>
            </a:extLst>
          </p:cNvPr>
          <p:cNvSpPr>
            <a:spLocks noGrp="1"/>
          </p:cNvSpPr>
          <p:nvPr>
            <p:ph type="sldNum" sz="quarter" idx="12"/>
          </p:nvPr>
        </p:nvSpPr>
        <p:spPr/>
        <p:txBody>
          <a:bodyPr/>
          <a:lstStyle/>
          <a:p>
            <a:pPr>
              <a:defRPr/>
            </a:pPr>
            <a:fld id="{0E676224-4898-7B43-960A-3C16EF2F1C93}" type="slidenum">
              <a:rPr lang="de-DE" smtClean="0">
                <a:solidFill>
                  <a:srgbClr val="00376C"/>
                </a:solidFill>
              </a:rPr>
              <a:pPr>
                <a:defRPr/>
              </a:pPr>
              <a:t>9</a:t>
            </a:fld>
            <a:endParaRPr lang="de-DE" dirty="0">
              <a:solidFill>
                <a:srgbClr val="00376C"/>
              </a:solidFill>
            </a:endParaRPr>
          </a:p>
        </p:txBody>
      </p:sp>
    </p:spTree>
    <p:extLst>
      <p:ext uri="{BB962C8B-B14F-4D97-AF65-F5344CB8AC3E}">
        <p14:creationId xmlns:p14="http://schemas.microsoft.com/office/powerpoint/2010/main" val="5905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fade">
                                      <p:cBhvr>
                                        <p:cTn id="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2253</Words>
  <Application>Microsoft Macintosh PowerPoint</Application>
  <PresentationFormat>Bildschirmpräsentation (4:3)</PresentationFormat>
  <Paragraphs>874</Paragraphs>
  <Slides>88</Slides>
  <Notes>88</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88</vt:i4>
      </vt:variant>
    </vt:vector>
  </HeadingPairs>
  <TitlesOfParts>
    <vt:vector size="94" baseType="lpstr">
      <vt:lpstr>Arial</vt:lpstr>
      <vt:lpstr>Calibri</vt:lpstr>
      <vt:lpstr>Scala sans</vt:lpstr>
      <vt:lpstr>Symbol</vt:lpstr>
      <vt:lpstr>Verdana</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Humboldt-Universität zu Berlin Institut für Philosophie</dc:title>
  <dc:subject/>
  <dc:creator/>
  <cp:keywords/>
  <dc:description/>
  <cp:lastModifiedBy>Microsoft Office User</cp:lastModifiedBy>
  <cp:revision>903</cp:revision>
  <cp:lastPrinted>2017-03-16T18:39:26Z</cp:lastPrinted>
  <dcterms:created xsi:type="dcterms:W3CDTF">2006-11-22T16:25:15Z</dcterms:created>
  <dcterms:modified xsi:type="dcterms:W3CDTF">2021-04-23T12:22:13Z</dcterms:modified>
  <cp:category/>
</cp:coreProperties>
</file>